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9" r:id="rId2"/>
    <p:sldId id="274" r:id="rId3"/>
    <p:sldId id="260" r:id="rId4"/>
    <p:sldId id="261" r:id="rId5"/>
    <p:sldId id="273" r:id="rId6"/>
    <p:sldId id="265" r:id="rId7"/>
    <p:sldId id="275" r:id="rId8"/>
    <p:sldId id="263" r:id="rId9"/>
    <p:sldId id="264" r:id="rId10"/>
    <p:sldId id="266" r:id="rId11"/>
    <p:sldId id="276" r:id="rId12"/>
    <p:sldId id="267" r:id="rId13"/>
    <p:sldId id="277" r:id="rId14"/>
    <p:sldId id="268" r:id="rId15"/>
    <p:sldId id="269" r:id="rId16"/>
    <p:sldId id="278" r:id="rId17"/>
    <p:sldId id="270" r:id="rId18"/>
    <p:sldId id="271" r:id="rId19"/>
    <p:sldId id="272" r:id="rId20"/>
    <p:sldId id="27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p15:clr>
            <a:srgbClr val="A4A3A4"/>
          </p15:clr>
        </p15:guide>
        <p15:guide id="2" pos="38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AB"/>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snapToGrid="0">
      <p:cViewPr varScale="1">
        <p:scale>
          <a:sx n="134" d="100"/>
          <a:sy n="134" d="100"/>
        </p:scale>
        <p:origin x="200" y="400"/>
      </p:cViewPr>
      <p:guideLst>
        <p:guide orient="horz" pos="2195"/>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wzhao" userId="bded223b-1571-4265-8cea-da7c80818a72" providerId="ADAL" clId="{930B5076-D580-4F43-81A6-9722A6A5CDE0}"/>
    <pc:docChg chg="undo custSel addSld modSld sldOrd">
      <pc:chgData name="hwzhao" userId="bded223b-1571-4265-8cea-da7c80818a72" providerId="ADAL" clId="{930B5076-D580-4F43-81A6-9722A6A5CDE0}" dt="2022-06-25T12:19:40.482" v="664" actId="2710"/>
      <pc:docMkLst>
        <pc:docMk/>
      </pc:docMkLst>
      <pc:sldChg chg="delSp modSp">
        <pc:chgData name="hwzhao" userId="bded223b-1571-4265-8cea-da7c80818a72" providerId="ADAL" clId="{930B5076-D580-4F43-81A6-9722A6A5CDE0}" dt="2022-06-25T07:40:05.453" v="167" actId="113"/>
        <pc:sldMkLst>
          <pc:docMk/>
          <pc:sldMk cId="0" sldId="266"/>
        </pc:sldMkLst>
        <pc:spChg chg="mod">
          <ac:chgData name="hwzhao" userId="bded223b-1571-4265-8cea-da7c80818a72" providerId="ADAL" clId="{930B5076-D580-4F43-81A6-9722A6A5CDE0}" dt="2022-06-25T07:40:05.453" v="167" actId="113"/>
          <ac:spMkLst>
            <pc:docMk/>
            <pc:sldMk cId="0" sldId="266"/>
            <ac:spMk id="3" creationId="{00000000-0000-0000-0000-000000000000}"/>
          </ac:spMkLst>
        </pc:spChg>
        <pc:spChg chg="del">
          <ac:chgData name="hwzhao" userId="bded223b-1571-4265-8cea-da7c80818a72" providerId="ADAL" clId="{930B5076-D580-4F43-81A6-9722A6A5CDE0}" dt="2022-06-24T07:13:57.909" v="78" actId="478"/>
          <ac:spMkLst>
            <pc:docMk/>
            <pc:sldMk cId="0" sldId="266"/>
            <ac:spMk id="5" creationId="{00000000-0000-0000-0000-000000000000}"/>
          </ac:spMkLst>
        </pc:spChg>
        <pc:spChg chg="del">
          <ac:chgData name="hwzhao" userId="bded223b-1571-4265-8cea-da7c80818a72" providerId="ADAL" clId="{930B5076-D580-4F43-81A6-9722A6A5CDE0}" dt="2022-06-24T07:14:01.063" v="79" actId="478"/>
          <ac:spMkLst>
            <pc:docMk/>
            <pc:sldMk cId="0" sldId="266"/>
            <ac:spMk id="6" creationId="{00000000-0000-0000-0000-000000000000}"/>
          </ac:spMkLst>
        </pc:spChg>
      </pc:sldChg>
      <pc:sldChg chg="modSp">
        <pc:chgData name="hwzhao" userId="bded223b-1571-4265-8cea-da7c80818a72" providerId="ADAL" clId="{930B5076-D580-4F43-81A6-9722A6A5CDE0}" dt="2022-06-25T07:46:27.096" v="204" actId="2710"/>
        <pc:sldMkLst>
          <pc:docMk/>
          <pc:sldMk cId="0" sldId="267"/>
        </pc:sldMkLst>
        <pc:spChg chg="mod">
          <ac:chgData name="hwzhao" userId="bded223b-1571-4265-8cea-da7c80818a72" providerId="ADAL" clId="{930B5076-D580-4F43-81A6-9722A6A5CDE0}" dt="2022-06-25T07:46:27.096" v="204" actId="2710"/>
          <ac:spMkLst>
            <pc:docMk/>
            <pc:sldMk cId="0" sldId="267"/>
            <ac:spMk id="7" creationId="{00000000-0000-0000-0000-000000000000}"/>
          </ac:spMkLst>
        </pc:spChg>
      </pc:sldChg>
      <pc:sldChg chg="addSp delSp modSp ord">
        <pc:chgData name="hwzhao" userId="bded223b-1571-4265-8cea-da7c80818a72" providerId="ADAL" clId="{930B5076-D580-4F43-81A6-9722A6A5CDE0}" dt="2022-06-25T12:06:11.794" v="335" actId="1076"/>
        <pc:sldMkLst>
          <pc:docMk/>
          <pc:sldMk cId="0" sldId="268"/>
        </pc:sldMkLst>
        <pc:spChg chg="mod">
          <ac:chgData name="hwzhao" userId="bded223b-1571-4265-8cea-da7c80818a72" providerId="ADAL" clId="{930B5076-D580-4F43-81A6-9722A6A5CDE0}" dt="2022-06-25T12:04:07.570" v="330" actId="20577"/>
          <ac:spMkLst>
            <pc:docMk/>
            <pc:sldMk cId="0" sldId="268"/>
            <ac:spMk id="6" creationId="{00000000-0000-0000-0000-000000000000}"/>
          </ac:spMkLst>
        </pc:spChg>
        <pc:picChg chg="del">
          <ac:chgData name="hwzhao" userId="bded223b-1571-4265-8cea-da7c80818a72" providerId="ADAL" clId="{930B5076-D580-4F43-81A6-9722A6A5CDE0}" dt="2022-06-25T12:06:04.177" v="332" actId="478"/>
          <ac:picMkLst>
            <pc:docMk/>
            <pc:sldMk cId="0" sldId="268"/>
            <ac:picMk id="3" creationId="{00000000-0000-0000-0000-000000000000}"/>
          </ac:picMkLst>
        </pc:picChg>
        <pc:picChg chg="add mod">
          <ac:chgData name="hwzhao" userId="bded223b-1571-4265-8cea-da7c80818a72" providerId="ADAL" clId="{930B5076-D580-4F43-81A6-9722A6A5CDE0}" dt="2022-06-25T12:04:10.362" v="331" actId="1076"/>
          <ac:picMkLst>
            <pc:docMk/>
            <pc:sldMk cId="0" sldId="268"/>
            <ac:picMk id="7" creationId="{19F912CE-E8BC-5E48-B4D9-329F90357133}"/>
          </ac:picMkLst>
        </pc:picChg>
        <pc:picChg chg="add mod">
          <ac:chgData name="hwzhao" userId="bded223b-1571-4265-8cea-da7c80818a72" providerId="ADAL" clId="{930B5076-D580-4F43-81A6-9722A6A5CDE0}" dt="2022-06-25T12:06:11.794" v="335" actId="1076"/>
          <ac:picMkLst>
            <pc:docMk/>
            <pc:sldMk cId="0" sldId="268"/>
            <ac:picMk id="8" creationId="{6D2D349C-0C6F-0C46-96F0-B1D5F4C0A476}"/>
          </ac:picMkLst>
        </pc:picChg>
      </pc:sldChg>
      <pc:sldChg chg="addSp delSp modSp ord">
        <pc:chgData name="hwzhao" userId="bded223b-1571-4265-8cea-da7c80818a72" providerId="ADAL" clId="{930B5076-D580-4F43-81A6-9722A6A5CDE0}" dt="2022-06-25T09:39:25.216" v="266"/>
        <pc:sldMkLst>
          <pc:docMk/>
          <pc:sldMk cId="0" sldId="269"/>
        </pc:sldMkLst>
        <pc:spChg chg="add mod">
          <ac:chgData name="hwzhao" userId="bded223b-1571-4265-8cea-da7c80818a72" providerId="ADAL" clId="{930B5076-D580-4F43-81A6-9722A6A5CDE0}" dt="2022-06-25T09:20:50.770" v="257" actId="1076"/>
          <ac:spMkLst>
            <pc:docMk/>
            <pc:sldMk cId="0" sldId="269"/>
            <ac:spMk id="3" creationId="{70B20496-260A-1946-A3DB-6DE03736A519}"/>
          </ac:spMkLst>
        </pc:spChg>
        <pc:picChg chg="del">
          <ac:chgData name="hwzhao" userId="bded223b-1571-4265-8cea-da7c80818a72" providerId="ADAL" clId="{930B5076-D580-4F43-81A6-9722A6A5CDE0}" dt="2022-06-25T09:16:52.107" v="224" actId="478"/>
          <ac:picMkLst>
            <pc:docMk/>
            <pc:sldMk cId="0" sldId="269"/>
            <ac:picMk id="5" creationId="{00000000-0000-0000-0000-000000000000}"/>
          </ac:picMkLst>
        </pc:picChg>
      </pc:sldChg>
      <pc:sldChg chg="ord">
        <pc:chgData name="hwzhao" userId="bded223b-1571-4265-8cea-da7c80818a72" providerId="ADAL" clId="{930B5076-D580-4F43-81A6-9722A6A5CDE0}" dt="2022-06-25T09:39:29.633" v="267"/>
        <pc:sldMkLst>
          <pc:docMk/>
          <pc:sldMk cId="0" sldId="270"/>
        </pc:sldMkLst>
      </pc:sldChg>
      <pc:sldChg chg="modSp ord">
        <pc:chgData name="hwzhao" userId="bded223b-1571-4265-8cea-da7c80818a72" providerId="ADAL" clId="{930B5076-D580-4F43-81A6-9722A6A5CDE0}" dt="2022-06-25T12:06:44.793" v="338" actId="113"/>
        <pc:sldMkLst>
          <pc:docMk/>
          <pc:sldMk cId="0" sldId="271"/>
        </pc:sldMkLst>
        <pc:spChg chg="mod">
          <ac:chgData name="hwzhao" userId="bded223b-1571-4265-8cea-da7c80818a72" providerId="ADAL" clId="{930B5076-D580-4F43-81A6-9722A6A5CDE0}" dt="2022-06-25T12:06:44.793" v="338" actId="113"/>
          <ac:spMkLst>
            <pc:docMk/>
            <pc:sldMk cId="0" sldId="271"/>
            <ac:spMk id="7" creationId="{00000000-0000-0000-0000-000000000000}"/>
          </ac:spMkLst>
        </pc:spChg>
      </pc:sldChg>
      <pc:sldChg chg="modSp">
        <pc:chgData name="hwzhao" userId="bded223b-1571-4265-8cea-da7c80818a72" providerId="ADAL" clId="{930B5076-D580-4F43-81A6-9722A6A5CDE0}" dt="2022-06-25T12:07:22.461" v="340" actId="1076"/>
        <pc:sldMkLst>
          <pc:docMk/>
          <pc:sldMk cId="0" sldId="272"/>
        </pc:sldMkLst>
        <pc:picChg chg="mod">
          <ac:chgData name="hwzhao" userId="bded223b-1571-4265-8cea-da7c80818a72" providerId="ADAL" clId="{930B5076-D580-4F43-81A6-9722A6A5CDE0}" dt="2022-06-25T12:07:22.461" v="340" actId="1076"/>
          <ac:picMkLst>
            <pc:docMk/>
            <pc:sldMk cId="0" sldId="272"/>
            <ac:picMk id="5" creationId="{00000000-0000-0000-0000-000000000000}"/>
          </ac:picMkLst>
        </pc:picChg>
      </pc:sldChg>
      <pc:sldChg chg="delSp modSp add">
        <pc:chgData name="hwzhao" userId="bded223b-1571-4265-8cea-da7c80818a72" providerId="ADAL" clId="{930B5076-D580-4F43-81A6-9722A6A5CDE0}" dt="2022-06-25T07:02:34.210" v="164"/>
        <pc:sldMkLst>
          <pc:docMk/>
          <pc:sldMk cId="2009011287" sldId="276"/>
        </pc:sldMkLst>
        <pc:spChg chg="del">
          <ac:chgData name="hwzhao" userId="bded223b-1571-4265-8cea-da7c80818a72" providerId="ADAL" clId="{930B5076-D580-4F43-81A6-9722A6A5CDE0}" dt="2022-06-24T07:17:53.976" v="97" actId="478"/>
          <ac:spMkLst>
            <pc:docMk/>
            <pc:sldMk cId="2009011287" sldId="276"/>
            <ac:spMk id="3" creationId="{00000000-0000-0000-0000-000000000000}"/>
          </ac:spMkLst>
        </pc:spChg>
        <pc:spChg chg="del mod">
          <ac:chgData name="hwzhao" userId="bded223b-1571-4265-8cea-da7c80818a72" providerId="ADAL" clId="{930B5076-D580-4F43-81A6-9722A6A5CDE0}" dt="2022-06-25T07:02:34.210" v="164"/>
          <ac:spMkLst>
            <pc:docMk/>
            <pc:sldMk cId="2009011287" sldId="276"/>
            <ac:spMk id="5" creationId="{00000000-0000-0000-0000-000000000000}"/>
          </ac:spMkLst>
        </pc:spChg>
        <pc:spChg chg="mod">
          <ac:chgData name="hwzhao" userId="bded223b-1571-4265-8cea-da7c80818a72" providerId="ADAL" clId="{930B5076-D580-4F43-81A6-9722A6A5CDE0}" dt="2022-06-25T07:02:30.894" v="162" actId="20577"/>
          <ac:spMkLst>
            <pc:docMk/>
            <pc:sldMk cId="2009011287" sldId="276"/>
            <ac:spMk id="6" creationId="{00000000-0000-0000-0000-000000000000}"/>
          </ac:spMkLst>
        </pc:spChg>
      </pc:sldChg>
      <pc:sldChg chg="modSp add ord">
        <pc:chgData name="hwzhao" userId="bded223b-1571-4265-8cea-da7c80818a72" providerId="ADAL" clId="{930B5076-D580-4F43-81A6-9722A6A5CDE0}" dt="2022-06-25T08:03:46.127" v="222"/>
        <pc:sldMkLst>
          <pc:docMk/>
          <pc:sldMk cId="136279736" sldId="277"/>
        </pc:sldMkLst>
        <pc:spChg chg="mod">
          <ac:chgData name="hwzhao" userId="bded223b-1571-4265-8cea-da7c80818a72" providerId="ADAL" clId="{930B5076-D580-4F43-81A6-9722A6A5CDE0}" dt="2022-06-25T08:02:15.305" v="221" actId="20577"/>
          <ac:spMkLst>
            <pc:docMk/>
            <pc:sldMk cId="136279736" sldId="277"/>
            <ac:spMk id="7" creationId="{00000000-0000-0000-0000-000000000000}"/>
          </ac:spMkLst>
        </pc:spChg>
      </pc:sldChg>
      <pc:sldChg chg="addSp modSp add ord">
        <pc:chgData name="hwzhao" userId="bded223b-1571-4265-8cea-da7c80818a72" providerId="ADAL" clId="{930B5076-D580-4F43-81A6-9722A6A5CDE0}" dt="2022-06-25T09:39:57.932" v="268"/>
        <pc:sldMkLst>
          <pc:docMk/>
          <pc:sldMk cId="856372279" sldId="278"/>
        </pc:sldMkLst>
        <pc:spChg chg="add mod">
          <ac:chgData name="hwzhao" userId="bded223b-1571-4265-8cea-da7c80818a72" providerId="ADAL" clId="{930B5076-D580-4F43-81A6-9722A6A5CDE0}" dt="2022-06-25T09:32:49.844" v="264" actId="14100"/>
          <ac:spMkLst>
            <pc:docMk/>
            <pc:sldMk cId="856372279" sldId="278"/>
            <ac:spMk id="3" creationId="{EDE098AA-DEAF-8E45-9209-090CAECDC428}"/>
          </ac:spMkLst>
        </pc:spChg>
        <pc:picChg chg="mod">
          <ac:chgData name="hwzhao" userId="bded223b-1571-4265-8cea-da7c80818a72" providerId="ADAL" clId="{930B5076-D580-4F43-81A6-9722A6A5CDE0}" dt="2022-06-25T09:32:29.044" v="259" actId="14100"/>
          <ac:picMkLst>
            <pc:docMk/>
            <pc:sldMk cId="856372279" sldId="278"/>
            <ac:picMk id="5" creationId="{00000000-0000-0000-0000-000000000000}"/>
          </ac:picMkLst>
        </pc:picChg>
      </pc:sldChg>
      <pc:sldChg chg="addSp delSp modSp add">
        <pc:chgData name="hwzhao" userId="bded223b-1571-4265-8cea-da7c80818a72" providerId="ADAL" clId="{930B5076-D580-4F43-81A6-9722A6A5CDE0}" dt="2022-06-25T12:19:40.482" v="664" actId="2710"/>
        <pc:sldMkLst>
          <pc:docMk/>
          <pc:sldMk cId="4088001675" sldId="279"/>
        </pc:sldMkLst>
        <pc:spChg chg="add mod">
          <ac:chgData name="hwzhao" userId="bded223b-1571-4265-8cea-da7c80818a72" providerId="ADAL" clId="{930B5076-D580-4F43-81A6-9722A6A5CDE0}" dt="2022-06-25T12:19:40.482" v="664" actId="2710"/>
          <ac:spMkLst>
            <pc:docMk/>
            <pc:sldMk cId="4088001675" sldId="279"/>
            <ac:spMk id="3" creationId="{59D0FCEE-8EDF-4D4B-8D37-4039FD37FF86}"/>
          </ac:spMkLst>
        </pc:spChg>
        <pc:spChg chg="mod">
          <ac:chgData name="hwzhao" userId="bded223b-1571-4265-8cea-da7c80818a72" providerId="ADAL" clId="{930B5076-D580-4F43-81A6-9722A6A5CDE0}" dt="2022-06-25T12:10:09.022" v="351"/>
          <ac:spMkLst>
            <pc:docMk/>
            <pc:sldMk cId="4088001675" sldId="279"/>
            <ac:spMk id="44" creationId="{00000000-0000-0000-0000-000000000000}"/>
          </ac:spMkLst>
        </pc:spChg>
        <pc:picChg chg="del">
          <ac:chgData name="hwzhao" userId="bded223b-1571-4265-8cea-da7c80818a72" providerId="ADAL" clId="{930B5076-D580-4F43-81A6-9722A6A5CDE0}" dt="2022-06-25T12:09:01.365" v="350" actId="478"/>
          <ac:picMkLst>
            <pc:docMk/>
            <pc:sldMk cId="4088001675" sldId="279"/>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11</a:t>
            </a:fld>
            <a:endParaRPr lang="zh-CN" altLang="en-US"/>
          </a:p>
        </p:txBody>
      </p:sp>
    </p:spTree>
    <p:extLst>
      <p:ext uri="{BB962C8B-B14F-4D97-AF65-F5344CB8AC3E}">
        <p14:creationId xmlns:p14="http://schemas.microsoft.com/office/powerpoint/2010/main" val="278779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13</a:t>
            </a:fld>
            <a:endParaRPr lang="zh-CN" altLang="en-US"/>
          </a:p>
        </p:txBody>
      </p:sp>
    </p:spTree>
    <p:extLst>
      <p:ext uri="{BB962C8B-B14F-4D97-AF65-F5344CB8AC3E}">
        <p14:creationId xmlns:p14="http://schemas.microsoft.com/office/powerpoint/2010/main" val="23048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16</a:t>
            </a:fld>
            <a:endParaRPr lang="zh-CN" altLang="en-US"/>
          </a:p>
        </p:txBody>
      </p:sp>
    </p:spTree>
    <p:extLst>
      <p:ext uri="{BB962C8B-B14F-4D97-AF65-F5344CB8AC3E}">
        <p14:creationId xmlns:p14="http://schemas.microsoft.com/office/powerpoint/2010/main" val="135671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20</a:t>
            </a:fld>
            <a:endParaRPr lang="zh-CN" altLang="en-US"/>
          </a:p>
        </p:txBody>
      </p:sp>
    </p:spTree>
    <p:extLst>
      <p:ext uri="{BB962C8B-B14F-4D97-AF65-F5344CB8AC3E}">
        <p14:creationId xmlns:p14="http://schemas.microsoft.com/office/powerpoint/2010/main" val="341308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7</a:t>
            </a:fld>
            <a:endParaRPr lang="zh-CN" altLang="en-US"/>
          </a:p>
        </p:txBody>
      </p:sp>
    </p:spTree>
    <p:extLst>
      <p:ext uri="{BB962C8B-B14F-4D97-AF65-F5344CB8AC3E}">
        <p14:creationId xmlns:p14="http://schemas.microsoft.com/office/powerpoint/2010/main" val="21748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rgbClr val="005BA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20204"/>
                <a:ea typeface="微软雅黑" panose="020B0503020204020204" charset="-122"/>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20204"/>
                <a:ea typeface="微软雅黑" panose="020B0503020204020204" charset="-122"/>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pic>
        <p:nvPicPr>
          <p:cNvPr id="30" name="图片 29"/>
          <p:cNvPicPr>
            <a:picLocks noChangeAspect="1"/>
          </p:cNvPicPr>
          <p:nvPr userDrawn="1"/>
        </p:nvPicPr>
        <p:blipFill rotWithShape="1">
          <a:blip r:embed="rId2"/>
          <a:srcRect l="23738" t="3312" r="23201" b="2357"/>
          <a:stretch>
            <a:fillRect/>
          </a:stretch>
        </p:blipFill>
        <p:spPr>
          <a:xfrm>
            <a:off x="5313004" y="755212"/>
            <a:ext cx="1565991" cy="1565991"/>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a:t>点击此处修改图片</a:t>
            </a:r>
          </a:p>
        </p:txBody>
      </p:sp>
      <p:sp>
        <p:nvSpPr>
          <p:cNvPr id="65" name="文本框 64"/>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7" name="图片 66"/>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a:t>单击此处修改图片</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5" name="图片 64"/>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a:t>单击修改图片</a:t>
            </a:r>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a:t>单击修改图片</a:t>
            </a:r>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a:t>单击修改图片</a:t>
            </a:r>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a:t>单击修改图片</a:t>
            </a:r>
          </a:p>
        </p:txBody>
      </p:sp>
      <p:sp>
        <p:nvSpPr>
          <p:cNvPr id="67" name="文本框 66"/>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8" name="图片 67"/>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a:t>单击此处修改图片</a:t>
            </a:r>
          </a:p>
        </p:txBody>
      </p:sp>
      <p:sp>
        <p:nvSpPr>
          <p:cNvPr id="65" name="文本框 64"/>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6" name="图片 65"/>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
        <p:nvSpPr>
          <p:cNvPr id="67" name="文本框 66"/>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8" name="图片 67"/>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5" name="图片 64"/>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3" name="图片 2"/>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5" name="文本框 64"/>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6" name="图片 65"/>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7" name="图片 66"/>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67" name="文本框 66"/>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124" name="图片 123"/>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sp>
        <p:nvSpPr>
          <p:cNvPr id="5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pic>
        <p:nvPicPr>
          <p:cNvPr id="58" name="图片 57"/>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a:t>单击此处修改图片</a:t>
            </a:r>
          </a:p>
        </p:txBody>
      </p:sp>
      <p:pic>
        <p:nvPicPr>
          <p:cNvPr id="65" name="图片 64"/>
          <p:cNvPicPr>
            <a:picLocks noChangeAspect="1"/>
          </p:cNvPicPr>
          <p:nvPr userDrawn="1"/>
        </p:nvPicPr>
        <p:blipFill>
          <a:blip r:embed="rId2"/>
          <a:stretch>
            <a:fillRect/>
          </a:stretch>
        </p:blipFill>
        <p:spPr>
          <a:xfrm>
            <a:off x="9801717" y="370397"/>
            <a:ext cx="2130154" cy="490690"/>
          </a:xfrm>
          <a:prstGeom prst="rect">
            <a:avLst/>
          </a:prstGeom>
        </p:spPr>
      </p:pic>
      <p:sp>
        <p:nvSpPr>
          <p:cNvPr id="66" name="文本框 65"/>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rgbClr val="005BA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rgbClr val="005BAC"/>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a:t> </a:t>
            </a:r>
            <a:r>
              <a:rPr lang="en-US" altLang="zh-CN" dirty="0"/>
              <a:t>&gt;</a:t>
            </a:r>
            <a:endParaRPr lang="zh-CN" altLang="en-US"/>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a:t>单击此处修改图片</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a:solidFill>
                  <a:schemeClr val="tx1">
                    <a:lumMod val="50000"/>
                    <a:lumOff val="50000"/>
                  </a:schemeClr>
                </a:solidFill>
                <a:cs typeface="+mn-ea"/>
                <a:sym typeface="+mn-lt"/>
              </a:rPr>
              <a:t>德才兼备 知行合一</a:t>
            </a:r>
          </a:p>
        </p:txBody>
      </p:sp>
      <p:pic>
        <p:nvPicPr>
          <p:cNvPr id="65" name="图片 64"/>
          <p:cNvPicPr>
            <a:picLocks noChangeAspect="1"/>
          </p:cNvPicPr>
          <p:nvPr userDrawn="1"/>
        </p:nvPicPr>
        <p:blipFill>
          <a:blip r:embed="rId2"/>
          <a:stretch>
            <a:fillRect/>
          </a:stretch>
        </p:blipFill>
        <p:spPr>
          <a:xfrm>
            <a:off x="9955161" y="379902"/>
            <a:ext cx="2118852" cy="4880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CN" dirty="0" err="1"/>
              <a:t>LwF</a:t>
            </a:r>
            <a:endParaRPr lang="en-US" altLang="zh-TW" dirty="0"/>
          </a:p>
        </p:txBody>
      </p:sp>
      <p:pic>
        <p:nvPicPr>
          <p:cNvPr id="5" name="图片 4"/>
          <p:cNvPicPr>
            <a:picLocks noChangeAspect="1"/>
          </p:cNvPicPr>
          <p:nvPr/>
        </p:nvPicPr>
        <p:blipFill>
          <a:blip r:embed="rId3"/>
          <a:stretch>
            <a:fillRect/>
          </a:stretch>
        </p:blipFill>
        <p:spPr>
          <a:xfrm>
            <a:off x="964090" y="2457296"/>
            <a:ext cx="8847587" cy="1943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10</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a:t>
            </a:r>
          </a:p>
        </p:txBody>
      </p:sp>
      <p:sp>
        <p:nvSpPr>
          <p:cNvPr id="3" name="文本框 2"/>
          <p:cNvSpPr txBox="1"/>
          <p:nvPr/>
        </p:nvSpPr>
        <p:spPr>
          <a:xfrm>
            <a:off x="645160" y="1506220"/>
            <a:ext cx="10486666" cy="5113579"/>
          </a:xfrm>
          <a:prstGeom prst="rect">
            <a:avLst/>
          </a:prstGeom>
          <a:noFill/>
        </p:spPr>
        <p:txBody>
          <a:bodyPr wrap="square" rtlCol="0" anchor="t">
            <a:spAutoFit/>
          </a:bodyPr>
          <a:lstStyle/>
          <a:p>
            <a:pPr algn="l">
              <a:lnSpc>
                <a:spcPct val="150000"/>
              </a:lnSpc>
            </a:pPr>
            <a:r>
              <a:rPr lang="en-US" altLang="zh-CN" sz="2000" b="1" dirty="0">
                <a:latin typeface="Arial" panose="020B0604020202020204" pitchFamily="34" charset="0"/>
                <a:ea typeface="微软雅黑" panose="020B0503020204020204" charset="-122"/>
                <a:cs typeface="+mn-ea"/>
                <a:sym typeface="Arial" panose="020B0604020202020204" pitchFamily="34" charset="0"/>
              </a:rPr>
              <a:t>Dataset</a:t>
            </a:r>
            <a:r>
              <a:rPr lang="en-US" altLang="zh-CN" sz="2000" dirty="0">
                <a:latin typeface="Arial" panose="020B0604020202020204" pitchFamily="34" charset="0"/>
                <a:ea typeface="微软雅黑" panose="020B0503020204020204" charset="-122"/>
                <a:cs typeface="+mn-ea"/>
                <a:sym typeface="Arial" panose="020B0604020202020204" pitchFamily="34" charset="0"/>
              </a:rPr>
              <a:t>: </a:t>
            </a:r>
          </a:p>
          <a:p>
            <a:pPr algn="l">
              <a:lnSpc>
                <a:spcPct val="150000"/>
              </a:lnSpc>
            </a:pPr>
            <a:r>
              <a:rPr lang="en-US" altLang="zh-CN" sz="2000" dirty="0">
                <a:latin typeface="Arial" panose="020B0604020202020204" pitchFamily="34" charset="0"/>
                <a:ea typeface="微软雅黑" panose="020B0503020204020204" charset="-122"/>
                <a:cs typeface="+mn-ea"/>
                <a:sym typeface="Arial" panose="020B0604020202020204" pitchFamily="34" charset="0"/>
              </a:rPr>
              <a:t>Old task: </a:t>
            </a:r>
          </a:p>
          <a:p>
            <a:pPr marL="342900" indent="-342900">
              <a:lnSpc>
                <a:spcPct val="150000"/>
              </a:lnSpc>
              <a:buFont typeface="Arial" panose="020B0604020202020204" pitchFamily="34" charset="0"/>
              <a:buChar char="•"/>
            </a:pPr>
            <a:r>
              <a:rPr lang="en-US" altLang="zh-CN" sz="2000" dirty="0">
                <a:latin typeface="Arial" panose="020B0604020202020204" pitchFamily="34" charset="0"/>
                <a:ea typeface="微软雅黑" panose="020B0503020204020204" charset="-122"/>
                <a:cs typeface="+mn-ea"/>
                <a:sym typeface="Arial" panose="020B0604020202020204" pitchFamily="34" charset="0"/>
              </a:rPr>
              <a:t>ImageNet</a:t>
            </a:r>
            <a:r>
              <a:rPr lang="zh-CN" altLang="en-US" sz="2000" dirty="0">
                <a:latin typeface="Arial" panose="020B0604020202020204" pitchFamily="34" charset="0"/>
                <a:ea typeface="微软雅黑" panose="020B0503020204020204" charset="-122"/>
                <a:cs typeface="+mn-ea"/>
                <a:sym typeface="Arial" panose="020B0604020202020204" pitchFamily="34" charset="0"/>
              </a:rPr>
              <a:t>：</a:t>
            </a:r>
            <a:r>
              <a:rPr lang="en-US" altLang="zh-CN" sz="2000" dirty="0">
                <a:latin typeface="Arial" panose="020B0604020202020204" pitchFamily="34" charset="0"/>
                <a:ea typeface="微软雅黑" panose="020B0503020204020204" charset="-122"/>
                <a:cs typeface="+mn-ea"/>
                <a:sym typeface="Arial" panose="020B0604020202020204" pitchFamily="34" charset="0"/>
              </a:rPr>
              <a:t>1000</a:t>
            </a:r>
            <a:r>
              <a:rPr lang="zh-CN" altLang="en-US" sz="2000" dirty="0">
                <a:latin typeface="Arial" panose="020B0604020202020204" pitchFamily="34" charset="0"/>
                <a:ea typeface="微软雅黑" panose="020B0503020204020204" charset="-122"/>
                <a:cs typeface="+mn-ea"/>
                <a:sym typeface="Arial" panose="020B0604020202020204" pitchFamily="34" charset="0"/>
              </a:rPr>
              <a:t> </a:t>
            </a:r>
            <a:r>
              <a:rPr lang="en-US" altLang="zh-CN" sz="2000" dirty="0">
                <a:latin typeface="Arial" panose="020B0604020202020204" pitchFamily="34" charset="0"/>
                <a:ea typeface="微软雅黑" panose="020B0503020204020204" charset="-122"/>
                <a:cs typeface="+mn-ea"/>
                <a:sym typeface="Arial" panose="020B0604020202020204" pitchFamily="34" charset="0"/>
              </a:rPr>
              <a:t>classes</a:t>
            </a:r>
            <a:r>
              <a:rPr lang="zh-CN" altLang="en-US" sz="2000" dirty="0">
                <a:latin typeface="Arial" panose="020B0604020202020204" pitchFamily="34" charset="0"/>
                <a:ea typeface="微软雅黑" panose="020B0503020204020204" charset="-122"/>
                <a:cs typeface="+mn-ea"/>
                <a:sym typeface="Arial" panose="020B0604020202020204" pitchFamily="34" charset="0"/>
              </a:rPr>
              <a:t> </a:t>
            </a:r>
            <a:r>
              <a:rPr lang="en-US" altLang="zh-CN" sz="2000" dirty="0">
                <a:latin typeface="Arial" panose="020B0604020202020204" pitchFamily="34" charset="0"/>
                <a:ea typeface="微软雅黑" panose="020B0503020204020204" charset="-122"/>
                <a:cs typeface="+mn-ea"/>
                <a:sym typeface="Arial" panose="020B0604020202020204" pitchFamily="34" charset="0"/>
              </a:rPr>
              <a:t>and more than 1,000,000 training images.</a:t>
            </a:r>
          </a:p>
          <a:p>
            <a:pPr marL="342900" indent="-342900">
              <a:lnSpc>
                <a:spcPct val="150000"/>
              </a:lnSpc>
              <a:buFont typeface="Arial" panose="020B0604020202020204" pitchFamily="34" charset="0"/>
              <a:buChar char="•"/>
            </a:pPr>
            <a:r>
              <a:rPr lang="en-US" altLang="zh-CN" sz="2000" dirty="0">
                <a:latin typeface="Arial" panose="020B0604020202020204" pitchFamily="34" charset="0"/>
                <a:ea typeface="微软雅黑" panose="020B0503020204020204" charset="-122"/>
                <a:cs typeface="+mn-ea"/>
                <a:sym typeface="Arial" panose="020B0604020202020204" pitchFamily="34" charset="0"/>
              </a:rPr>
              <a:t>Places365: 365 scene classes and ~ 1,600,000 training images.</a:t>
            </a:r>
          </a:p>
          <a:p>
            <a:pPr algn="l">
              <a:lnSpc>
                <a:spcPct val="150000"/>
              </a:lnSpc>
            </a:pPr>
            <a:endParaRPr lang="en-US" altLang="zh-CN" sz="2000" dirty="0">
              <a:latin typeface="Arial" panose="020B0604020202020204" pitchFamily="34" charset="0"/>
              <a:ea typeface="微软雅黑" panose="020B0503020204020204" charset="-122"/>
              <a:cs typeface="+mn-ea"/>
              <a:sym typeface="Arial" panose="020B0604020202020204" pitchFamily="34" charset="0"/>
            </a:endParaRPr>
          </a:p>
          <a:p>
            <a:pPr algn="l">
              <a:lnSpc>
                <a:spcPct val="150000"/>
              </a:lnSpc>
            </a:pPr>
            <a:r>
              <a:rPr lang="en-US" altLang="zh-CN" sz="2000" dirty="0">
                <a:latin typeface="Arial" panose="020B0604020202020204" pitchFamily="34" charset="0"/>
                <a:ea typeface="微软雅黑" panose="020B0503020204020204" charset="-122"/>
                <a:cs typeface="+mn-ea"/>
                <a:sym typeface="Arial" panose="020B0604020202020204" pitchFamily="34" charset="0"/>
              </a:rPr>
              <a:t>New task: </a:t>
            </a:r>
          </a:p>
          <a:p>
            <a:pPr marL="342900" indent="-342900" algn="l">
              <a:lnSpc>
                <a:spcPct val="150000"/>
              </a:lnSpc>
              <a:buFont typeface="Arial" panose="020B0604020202020204" pitchFamily="34" charset="0"/>
              <a:buChar char="•"/>
            </a:pPr>
            <a:r>
              <a:rPr lang="en-US" altLang="zh-CN" sz="2000" b="1" dirty="0">
                <a:latin typeface="Arial" panose="020B0604020202020204" pitchFamily="34" charset="0"/>
                <a:ea typeface="微软雅黑" panose="020B0503020204020204" charset="-122"/>
                <a:cs typeface="+mn-ea"/>
                <a:sym typeface="Arial" panose="020B0604020202020204" pitchFamily="34" charset="0"/>
              </a:rPr>
              <a:t>“</a:t>
            </a:r>
            <a:r>
              <a:rPr lang="zh-CN" altLang="en-US" sz="2000" b="1" dirty="0">
                <a:latin typeface="Arial" panose="020B0604020202020204" pitchFamily="34" charset="0"/>
                <a:ea typeface="微软雅黑" panose="020B0503020204020204" charset="-122"/>
                <a:cs typeface="+mn-ea"/>
                <a:sym typeface="Arial" panose="020B0604020202020204" pitchFamily="34" charset="0"/>
              </a:rPr>
              <a:t>VOC</a:t>
            </a:r>
            <a:r>
              <a:rPr lang="en-US" altLang="zh-CN" sz="2000" b="1" dirty="0">
                <a:latin typeface="Arial" panose="020B0604020202020204" pitchFamily="34" charset="0"/>
                <a:ea typeface="微软雅黑" panose="020B0503020204020204" charset="-122"/>
                <a:cs typeface="+mn-ea"/>
                <a:sym typeface="Arial" panose="020B0604020202020204" pitchFamily="34" charset="0"/>
              </a:rPr>
              <a:t>”</a:t>
            </a:r>
            <a:r>
              <a:rPr lang="en-US" altLang="zh-CN" sz="2000" dirty="0">
                <a:latin typeface="Arial" panose="020B0604020202020204" pitchFamily="34" charset="0"/>
                <a:ea typeface="微软雅黑" panose="020B0503020204020204" charset="-122"/>
                <a:cs typeface="+mn-ea"/>
                <a:sym typeface="Arial" panose="020B0604020202020204" pitchFamily="34" charset="0"/>
              </a:rPr>
              <a:t> </a:t>
            </a:r>
            <a:r>
              <a:rPr lang="zh-CN" altLang="en-US" sz="2000" dirty="0">
                <a:latin typeface="Arial" panose="020B0604020202020204" pitchFamily="34" charset="0"/>
                <a:ea typeface="微软雅黑" panose="020B0503020204020204" charset="-122"/>
                <a:cs typeface="+mn-ea"/>
                <a:sym typeface="Arial" panose="020B0604020202020204" pitchFamily="34" charset="0"/>
              </a:rPr>
              <a:t>：</a:t>
            </a:r>
            <a:r>
              <a:rPr lang="en-US" altLang="zh-CN" sz="2000" dirty="0">
                <a:latin typeface="Arial" panose="020B0604020202020204" pitchFamily="34" charset="0"/>
                <a:ea typeface="微软雅黑" panose="020B0503020204020204" charset="-122"/>
                <a:cs typeface="+mn-ea"/>
                <a:sym typeface="Arial" panose="020B0604020202020204" pitchFamily="34" charset="0"/>
              </a:rPr>
              <a:t>PASCAL VOC 2012 image classification(</a:t>
            </a:r>
            <a:r>
              <a:rPr lang="zh-CN" altLang="en-US" sz="2000" b="1" dirty="0">
                <a:latin typeface="Arial" panose="020B0604020202020204" pitchFamily="34" charset="0"/>
                <a:ea typeface="微软雅黑" panose="020B0503020204020204" charset="-122"/>
                <a:cs typeface="+mn-ea"/>
                <a:sym typeface="Arial" panose="020B0604020202020204" pitchFamily="34" charset="0"/>
              </a:rPr>
              <a:t>similar to ImageNet</a:t>
            </a:r>
            <a:r>
              <a:rPr lang="en-US" altLang="zh-CN" sz="2000" dirty="0">
                <a:latin typeface="Arial" panose="020B0604020202020204" pitchFamily="34" charset="0"/>
                <a:ea typeface="微软雅黑" panose="020B0503020204020204" charset="-122"/>
                <a:cs typeface="+mn-ea"/>
                <a:sym typeface="Arial" panose="020B0604020202020204" pitchFamily="34" charset="0"/>
              </a:rPr>
              <a:t>)</a:t>
            </a:r>
          </a:p>
          <a:p>
            <a:pPr marL="342900" indent="-342900" algn="l">
              <a:lnSpc>
                <a:spcPct val="150000"/>
              </a:lnSpc>
              <a:buFont typeface="Arial" panose="020B0604020202020204" pitchFamily="34" charset="0"/>
              <a:buChar char="•"/>
            </a:pPr>
            <a:r>
              <a:rPr lang="en-US" altLang="zh-CN" sz="2000" b="1" dirty="0">
                <a:latin typeface="Arial" panose="020B0604020202020204" pitchFamily="34" charset="0"/>
                <a:ea typeface="微软雅黑" panose="020B0503020204020204" charset="-122"/>
                <a:cs typeface="+mn-ea"/>
                <a:sym typeface="Arial" panose="020B0604020202020204" pitchFamily="34" charset="0"/>
              </a:rPr>
              <a:t>“</a:t>
            </a:r>
            <a:r>
              <a:rPr lang="zh-CN" altLang="en-US" sz="2000" b="1" dirty="0">
                <a:latin typeface="Arial" panose="020B0604020202020204" pitchFamily="34" charset="0"/>
                <a:ea typeface="微软雅黑" panose="020B0503020204020204" charset="-122"/>
                <a:cs typeface="+mn-ea"/>
                <a:sym typeface="Arial" panose="020B0604020202020204" pitchFamily="34" charset="0"/>
              </a:rPr>
              <a:t>CUB</a:t>
            </a:r>
            <a:r>
              <a:rPr lang="en-US" altLang="zh-CN" sz="2000" b="1" dirty="0">
                <a:latin typeface="Arial" panose="020B0604020202020204" pitchFamily="34" charset="0"/>
                <a:ea typeface="微软雅黑" panose="020B0503020204020204" charset="-122"/>
                <a:cs typeface="+mn-ea"/>
                <a:sym typeface="Arial" panose="020B0604020202020204" pitchFamily="34" charset="0"/>
              </a:rPr>
              <a:t>” </a:t>
            </a:r>
            <a:r>
              <a:rPr lang="zh-CN" altLang="en-US" sz="2000" dirty="0">
                <a:latin typeface="Arial" panose="020B0604020202020204" pitchFamily="34" charset="0"/>
                <a:ea typeface="微软雅黑" panose="020B0503020204020204" charset="-122"/>
                <a:cs typeface="+mn-ea"/>
                <a:sym typeface="Arial" panose="020B0604020202020204" pitchFamily="34" charset="0"/>
              </a:rPr>
              <a:t>：Caltech-UCSD</a:t>
            </a:r>
            <a:r>
              <a:rPr lang="en-US" altLang="zh-CN" sz="2000" dirty="0">
                <a:latin typeface="Arial" panose="020B0604020202020204" pitchFamily="34" charset="0"/>
                <a:ea typeface="微软雅黑" panose="020B0503020204020204" charset="-122"/>
                <a:cs typeface="+mn-ea"/>
                <a:sym typeface="Arial" panose="020B0604020202020204" pitchFamily="34" charset="0"/>
              </a:rPr>
              <a:t> Birds-200-2011 fine-grained classification(</a:t>
            </a:r>
            <a:r>
              <a:rPr lang="zh-CN" altLang="en-US" sz="2000" b="1" dirty="0">
                <a:latin typeface="Arial" panose="020B0604020202020204" pitchFamily="34" charset="0"/>
                <a:ea typeface="微软雅黑" panose="020B0503020204020204" charset="-122"/>
                <a:cs typeface="+mn-ea"/>
                <a:sym typeface="Arial" panose="020B0604020202020204" pitchFamily="34" charset="0"/>
              </a:rPr>
              <a:t>dissimilar to both</a:t>
            </a:r>
            <a:r>
              <a:rPr lang="en-US" altLang="zh-CN" sz="2000" dirty="0">
                <a:latin typeface="Arial" panose="020B0604020202020204" pitchFamily="34" charset="0"/>
                <a:ea typeface="微软雅黑" panose="020B0503020204020204" charset="-122"/>
                <a:cs typeface="+mn-ea"/>
                <a:sym typeface="Arial" panose="020B0604020202020204" pitchFamily="34" charset="0"/>
              </a:rPr>
              <a:t>)</a:t>
            </a:r>
          </a:p>
          <a:p>
            <a:pPr marL="342900" indent="-342900" algn="l">
              <a:lnSpc>
                <a:spcPct val="150000"/>
              </a:lnSpc>
              <a:buFont typeface="Arial" panose="020B0604020202020204" pitchFamily="34" charset="0"/>
              <a:buChar char="•"/>
            </a:pPr>
            <a:r>
              <a:rPr lang="en-US" altLang="zh-CN" sz="2000" b="1" dirty="0">
                <a:latin typeface="Arial" panose="020B0604020202020204" pitchFamily="34" charset="0"/>
                <a:ea typeface="微软雅黑" panose="020B0503020204020204" charset="-122"/>
                <a:cs typeface="+mn-ea"/>
                <a:sym typeface="Arial" panose="020B0604020202020204" pitchFamily="34" charset="0"/>
              </a:rPr>
              <a:t>“</a:t>
            </a:r>
            <a:r>
              <a:rPr lang="zh-CN" altLang="en-US" sz="2000" b="1" dirty="0">
                <a:latin typeface="Arial" panose="020B0604020202020204" pitchFamily="34" charset="0"/>
                <a:ea typeface="微软雅黑" panose="020B0503020204020204" charset="-122"/>
                <a:cs typeface="+mn-ea"/>
                <a:sym typeface="Arial" panose="020B0604020202020204" pitchFamily="34" charset="0"/>
              </a:rPr>
              <a:t>Scenes</a:t>
            </a:r>
            <a:r>
              <a:rPr lang="en-US" altLang="zh-CN" sz="2000" b="1" dirty="0">
                <a:latin typeface="Arial" panose="020B0604020202020204" pitchFamily="34" charset="0"/>
                <a:ea typeface="微软雅黑" panose="020B0503020204020204" charset="-122"/>
                <a:cs typeface="+mn-ea"/>
                <a:sym typeface="Arial" panose="020B0604020202020204" pitchFamily="34" charset="0"/>
              </a:rPr>
              <a:t>”</a:t>
            </a:r>
            <a:r>
              <a:rPr lang="zh-CN" altLang="en-US" sz="2000" dirty="0">
                <a:latin typeface="Arial" panose="020B0604020202020204" pitchFamily="34" charset="0"/>
                <a:ea typeface="微软雅黑" panose="020B0503020204020204" charset="-122"/>
                <a:cs typeface="+mn-ea"/>
                <a:sym typeface="Arial" panose="020B0604020202020204" pitchFamily="34" charset="0"/>
              </a:rPr>
              <a:t>：MIT indoor scene dataset </a:t>
            </a:r>
            <a:r>
              <a:rPr lang="en-US" altLang="zh-CN" sz="2000" dirty="0">
                <a:latin typeface="Arial" panose="020B0604020202020204" pitchFamily="34" charset="0"/>
                <a:ea typeface="微软雅黑" panose="020B0503020204020204" charset="-122"/>
                <a:cs typeface="+mn-ea"/>
                <a:sym typeface="Arial" panose="020B0604020202020204" pitchFamily="34" charset="0"/>
              </a:rPr>
              <a:t>(</a:t>
            </a:r>
            <a:r>
              <a:rPr lang="zh-CN" altLang="en-US" sz="2000" b="1" dirty="0">
                <a:latin typeface="Arial" panose="020B0604020202020204" pitchFamily="34" charset="0"/>
                <a:ea typeface="微软雅黑" panose="020B0503020204020204" charset="-122"/>
                <a:cs typeface="+mn-ea"/>
                <a:sym typeface="Arial" panose="020B0604020202020204" pitchFamily="34" charset="0"/>
              </a:rPr>
              <a:t>similar to Places365</a:t>
            </a:r>
            <a:r>
              <a:rPr lang="en-US" altLang="zh-CN" sz="2000" dirty="0">
                <a:latin typeface="Arial" panose="020B0604020202020204" pitchFamily="34" charset="0"/>
                <a:ea typeface="微软雅黑" panose="020B0503020204020204" charset="-122"/>
                <a:cs typeface="+mn-ea"/>
                <a:sym typeface="Arial" panose="020B0604020202020204" pitchFamily="34" charset="0"/>
              </a:rPr>
              <a:t>)</a:t>
            </a:r>
          </a:p>
          <a:p>
            <a:pPr marL="342900" indent="-342900">
              <a:lnSpc>
                <a:spcPct val="150000"/>
              </a:lnSpc>
              <a:buFont typeface="Arial" panose="020B0604020202020204" pitchFamily="34" charset="0"/>
              <a:buChar char="•"/>
            </a:pPr>
            <a:r>
              <a:rPr lang="en" altLang="zh-CN" sz="2000" b="1" dirty="0">
                <a:latin typeface="Arial" panose="020B0604020202020204" pitchFamily="34" charset="0"/>
                <a:ea typeface="微软雅黑" panose="020B0503020204020204" charset="-122"/>
                <a:cs typeface="+mn-ea"/>
                <a:sym typeface="Arial" panose="020B0604020202020204" pitchFamily="34" charset="0"/>
              </a:rPr>
              <a:t>MNIST</a:t>
            </a:r>
            <a:r>
              <a:rPr lang="zh-CN" altLang="en-US" sz="2000" dirty="0">
                <a:latin typeface="Arial" panose="020B0604020202020204" pitchFamily="34" charset="0"/>
                <a:ea typeface="微软雅黑" panose="020B0503020204020204" charset="-122"/>
                <a:cs typeface="+mn-ea"/>
                <a:sym typeface="Arial" panose="020B0604020202020204" pitchFamily="34" charset="0"/>
              </a:rPr>
              <a:t>：</a:t>
            </a:r>
            <a:r>
              <a:rPr lang="en" altLang="zh-CN" sz="2000" dirty="0">
                <a:latin typeface="Arial" panose="020B0604020202020204" pitchFamily="34" charset="0"/>
                <a:ea typeface="微软雅黑" panose="020B0503020204020204" charset="-122"/>
                <a:cs typeface="+mn-ea"/>
                <a:sym typeface="Arial" panose="020B0604020202020204" pitchFamily="34" charset="0"/>
              </a:rPr>
              <a:t>completely unrelated to ImageNet classes.</a:t>
            </a:r>
            <a:endParaRPr lang="zh-CN" altLang="en-US" sz="2000" dirty="0">
              <a:latin typeface="Arial" panose="020B0604020202020204" pitchFamily="34" charset="0"/>
              <a:ea typeface="微软雅黑" panose="020B0503020204020204" charset="-122"/>
              <a:cs typeface="+mn-ea"/>
              <a:sym typeface="Arial" panose="020B0604020202020204" pitchFamily="34" charset="0"/>
            </a:endParaRPr>
          </a:p>
          <a:p>
            <a:pPr algn="l">
              <a:lnSpc>
                <a:spcPct val="150000"/>
              </a:lnSpc>
            </a:pPr>
            <a:endParaRPr lang="zh-CN" altLang="en-US" sz="2000" dirty="0">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11</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a:t>
            </a:r>
          </a:p>
        </p:txBody>
      </p:sp>
      <mc:AlternateContent xmlns:mc="http://schemas.openxmlformats.org/markup-compatibility/2006" xmlns:a14="http://schemas.microsoft.com/office/drawing/2010/main">
        <mc:Choice Requires="a14">
          <p:sp>
            <p:nvSpPr>
              <p:cNvPr id="6" name="文本框 5"/>
              <p:cNvSpPr txBox="1"/>
              <p:nvPr/>
            </p:nvSpPr>
            <p:spPr>
              <a:xfrm>
                <a:off x="645160" y="1785708"/>
                <a:ext cx="10083800" cy="2805255"/>
              </a:xfrm>
              <a:prstGeom prst="rect">
                <a:avLst/>
              </a:prstGeom>
              <a:noFill/>
            </p:spPr>
            <p:txBody>
              <a:bodyPr wrap="square" rtlCol="0" anchor="t">
                <a:spAutoFit/>
              </a:bodyPr>
              <a:lstStyle/>
              <a:p>
                <a:pPr algn="l">
                  <a:lnSpc>
                    <a:spcPct val="150000"/>
                  </a:lnSpc>
                </a:pPr>
                <a:r>
                  <a:rPr lang="en-US" altLang="zh-CN" sz="2000" b="1" dirty="0">
                    <a:latin typeface="Arial" panose="020B0604020202020204" pitchFamily="34" charset="0"/>
                    <a:ea typeface="微软雅黑" panose="020B0503020204020204" charset="-122"/>
                    <a:cs typeface="+mn-ea"/>
                    <a:sym typeface="Arial" panose="020B0604020202020204" pitchFamily="34" charset="0"/>
                  </a:rPr>
                  <a:t>Network</a:t>
                </a:r>
                <a:r>
                  <a:rPr lang="en-US" altLang="zh-CN" sz="2000" dirty="0">
                    <a:latin typeface="Arial" panose="020B0604020202020204" pitchFamily="34" charset="0"/>
                    <a:ea typeface="微软雅黑" panose="020B0503020204020204" charset="-122"/>
                    <a:cs typeface="+mn-ea"/>
                    <a:sym typeface="Arial" panose="020B0604020202020204" pitchFamily="34" charset="0"/>
                  </a:rPr>
                  <a:t>: </a:t>
                </a:r>
              </a:p>
              <a:p>
                <a:pPr marL="342900" indent="-342900" algn="l">
                  <a:lnSpc>
                    <a:spcPct val="150000"/>
                  </a:lnSpc>
                  <a:buFont typeface="Arial" panose="020B0604020202020204" pitchFamily="34" charset="0"/>
                  <a:buChar char="•"/>
                </a:pPr>
                <a:r>
                  <a:rPr lang="en-US" altLang="zh-CN" sz="2000" dirty="0">
                    <a:latin typeface="Arial" panose="020B0604020202020204" pitchFamily="34" charset="0"/>
                    <a:ea typeface="微软雅黑" panose="020B0503020204020204" charset="-122"/>
                    <a:cs typeface="+mn-ea"/>
                    <a:sym typeface="Arial" panose="020B0604020202020204" pitchFamily="34" charset="0"/>
                  </a:rPr>
                  <a:t>AlexNet: the final layer (fc8) is treated as taskspecific, and the rest are shared (</a:t>
                </a:r>
                <a14:m>
                  <m:oMath xmlns:m="http://schemas.openxmlformats.org/officeDocument/2006/math">
                    <m:sSub>
                      <m:sSubPr>
                        <m:ctrlPr>
                          <a:rPr lang="en-US" altLang="zh-CN" sz="2000" i="1" smtClean="0">
                            <a:latin typeface="Cambria Math" panose="02040503050406030204" pitchFamily="18" charset="0"/>
                            <a:cs typeface="Times New Roman" panose="02020603050405020304" pitchFamily="18" charset="0"/>
                          </a:rPr>
                        </m:ctrlPr>
                      </m:sSubPr>
                      <m:e>
                        <m:r>
                          <a:rPr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zh-CN" sz="2000" b="0" i="1" smtClean="0">
                            <a:latin typeface="Cambria Math" panose="02040503050406030204" pitchFamily="18" charset="0"/>
                            <a:cs typeface="Times New Roman" panose="02020603050405020304" pitchFamily="18" charset="0"/>
                          </a:rPr>
                          <m:t>𝑠</m:t>
                        </m:r>
                      </m:sub>
                    </m:sSub>
                  </m:oMath>
                </a14:m>
                <a:r>
                  <a:rPr lang="en-US" altLang="zh-CN" sz="2000" dirty="0">
                    <a:latin typeface="Arial" panose="020B0604020202020204" pitchFamily="34" charset="0"/>
                    <a:ea typeface="微软雅黑" panose="020B0503020204020204" charset="-122"/>
                    <a:cs typeface="+mn-ea"/>
                    <a:sym typeface="Arial" panose="020B0604020202020204" pitchFamily="34" charset="0"/>
                  </a:rPr>
                  <a:t>) </a:t>
                </a:r>
              </a:p>
              <a:p>
                <a:pPr marL="342900" indent="-342900">
                  <a:lnSpc>
                    <a:spcPct val="150000"/>
                  </a:lnSpc>
                  <a:buFont typeface="Arial" panose="020B0604020202020204" pitchFamily="34" charset="0"/>
                  <a:buChar char="•"/>
                </a:pPr>
                <a:r>
                  <a:rPr lang="en" altLang="zh-CN" sz="2000" dirty="0">
                    <a:latin typeface="Arial" panose="020B0604020202020204" pitchFamily="34" charset="0"/>
                    <a:ea typeface="微软雅黑" panose="020B0503020204020204" charset="-122"/>
                    <a:cs typeface="+mn-ea"/>
                    <a:sym typeface="Arial" panose="020B0604020202020204" pitchFamily="34" charset="0"/>
                  </a:rPr>
                  <a:t>16-layer </a:t>
                </a:r>
                <a:r>
                  <a:rPr lang="en" altLang="zh-CN" sz="2000" dirty="0" err="1">
                    <a:latin typeface="Arial" panose="020B0604020202020204" pitchFamily="34" charset="0"/>
                    <a:ea typeface="微软雅黑" panose="020B0503020204020204" charset="-122"/>
                    <a:cs typeface="+mn-ea"/>
                    <a:sym typeface="Arial" panose="020B0604020202020204" pitchFamily="34" charset="0"/>
                  </a:rPr>
                  <a:t>VGGnet</a:t>
                </a:r>
                <a:endParaRPr lang="en" altLang="zh-CN" sz="2000" dirty="0">
                  <a:latin typeface="Arial" panose="020B0604020202020204" pitchFamily="34" charset="0"/>
                  <a:ea typeface="微软雅黑" panose="020B0503020204020204" charset="-122"/>
                  <a:cs typeface="+mn-ea"/>
                  <a:sym typeface="Arial" panose="020B0604020202020204" pitchFamily="34" charset="0"/>
                </a:endParaRPr>
              </a:p>
              <a:p>
                <a:pPr>
                  <a:lnSpc>
                    <a:spcPct val="150000"/>
                  </a:lnSpc>
                </a:pPr>
                <a:endParaRPr lang="en-US" altLang="zh-CN" sz="2000" dirty="0">
                  <a:latin typeface="Arial" panose="020B0604020202020204" pitchFamily="34" charset="0"/>
                  <a:ea typeface="微软雅黑" panose="020B0503020204020204" charset="-122"/>
                  <a:cs typeface="+mn-ea"/>
                  <a:sym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charset="-122"/>
                    <a:cs typeface="+mn-ea"/>
                    <a:sym typeface="Arial" panose="020B0604020202020204" pitchFamily="34" charset="0"/>
                  </a:rPr>
                  <a:t>Using only examples for the new task. Do not need old task’s images and labels. </a:t>
                </a:r>
                <a:endParaRPr lang="zh-CN" altLang="en-US" sz="2000" dirty="0">
                  <a:latin typeface="Arial" panose="020B0604020202020204" pitchFamily="34" charset="0"/>
                  <a:ea typeface="微软雅黑" panose="020B0503020204020204" charset="-122"/>
                  <a:cs typeface="+mn-ea"/>
                  <a:sym typeface="Arial" panose="020B0604020202020204" pitchFamily="34" charset="0"/>
                </a:endParaRPr>
              </a:p>
              <a:p>
                <a:pPr>
                  <a:lnSpc>
                    <a:spcPct val="150000"/>
                  </a:lnSpc>
                </a:pPr>
                <a:endParaRPr lang="zh-CN" altLang="en-US" sz="2000" dirty="0">
                  <a:latin typeface="Arial" panose="020B0604020202020204" pitchFamily="34" charset="0"/>
                  <a:ea typeface="微软雅黑" panose="020B0503020204020204" charset="-122"/>
                  <a:cs typeface="+mn-ea"/>
                  <a:sym typeface="Arial" panose="020B0604020202020204" pitchFamily="34"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645160" y="1785708"/>
                <a:ext cx="10083800" cy="2805255"/>
              </a:xfrm>
              <a:prstGeom prst="rect">
                <a:avLst/>
              </a:prstGeom>
              <a:blipFill>
                <a:blip r:embed="rId3"/>
                <a:stretch>
                  <a:fillRect l="-6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901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12</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Experiment——Single new task scenario</a:t>
            </a:r>
          </a:p>
        </p:txBody>
      </p:sp>
      <p:pic>
        <p:nvPicPr>
          <p:cNvPr id="5" name="图片 4"/>
          <p:cNvPicPr>
            <a:picLocks noChangeAspect="1"/>
          </p:cNvPicPr>
          <p:nvPr>
            <p:custDataLst>
              <p:tags r:id="rId1"/>
            </p:custDataLst>
          </p:nvPr>
        </p:nvPicPr>
        <p:blipFill>
          <a:blip r:embed="rId4"/>
          <a:stretch>
            <a:fillRect/>
          </a:stretch>
        </p:blipFill>
        <p:spPr>
          <a:xfrm>
            <a:off x="1927860" y="1415415"/>
            <a:ext cx="8336280" cy="3718560"/>
          </a:xfrm>
          <a:prstGeom prst="rect">
            <a:avLst/>
          </a:prstGeom>
        </p:spPr>
      </p:pic>
      <p:sp>
        <p:nvSpPr>
          <p:cNvPr id="7" name="文本框 6"/>
          <p:cNvSpPr txBox="1"/>
          <p:nvPr/>
        </p:nvSpPr>
        <p:spPr>
          <a:xfrm>
            <a:off x="491198" y="5161755"/>
            <a:ext cx="11700802" cy="1156792"/>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 altLang="zh-CN" sz="1600" dirty="0">
                <a:latin typeface="+mn-ea"/>
                <a:cs typeface="Times New Roman" panose="02020603050405020304" pitchFamily="18" charset="0"/>
                <a:sym typeface="Arial" panose="020B0604020202020204" pitchFamily="34" charset="0"/>
              </a:rPr>
              <a:t>On the new task, </a:t>
            </a:r>
            <a:r>
              <a:rPr lang="en" altLang="zh-CN" sz="1600" dirty="0" err="1">
                <a:latin typeface="+mn-ea"/>
                <a:cs typeface="Times New Roman" panose="02020603050405020304" pitchFamily="18" charset="0"/>
                <a:sym typeface="Arial" panose="020B0604020202020204" pitchFamily="34" charset="0"/>
              </a:rPr>
              <a:t>LwF</a:t>
            </a:r>
            <a:r>
              <a:rPr lang="en" altLang="zh-CN" sz="1600" dirty="0">
                <a:latin typeface="+mn-ea"/>
                <a:cs typeface="Times New Roman" panose="02020603050405020304" pitchFamily="18" charset="0"/>
                <a:sym typeface="Arial" panose="020B0604020202020204" pitchFamily="34" charset="0"/>
              </a:rPr>
              <a:t> outperforms baselines in most scenarios, and performs comparably with joint training</a:t>
            </a:r>
            <a:r>
              <a:rPr lang="en-US" altLang="zh-CN" sz="1600" dirty="0">
                <a:latin typeface="+mn-ea"/>
                <a:cs typeface="Times New Roman" panose="02020603050405020304" pitchFamily="18" charset="0"/>
                <a:sym typeface="Arial" panose="020B0604020202020204" pitchFamily="34" charset="0"/>
              </a:rPr>
              <a:t>.</a:t>
            </a:r>
            <a:endParaRPr lang="zh-CN" altLang="en-US" sz="1600" dirty="0">
              <a:latin typeface="+mn-ea"/>
              <a:cs typeface="Times New Roman" panose="02020603050405020304" pitchFamily="18" charset="0"/>
              <a:sym typeface="Arial" panose="020B0604020202020204" pitchFamily="34" charset="0"/>
            </a:endParaRPr>
          </a:p>
          <a:p>
            <a:pPr marL="342900" indent="-342900">
              <a:lnSpc>
                <a:spcPct val="150000"/>
              </a:lnSpc>
              <a:buFont typeface="Arial" panose="020B0604020202020204" pitchFamily="34" charset="0"/>
              <a:buChar char="•"/>
            </a:pPr>
            <a:r>
              <a:rPr lang="en-US" altLang="zh-CN" sz="1600" dirty="0">
                <a:latin typeface="+mn-ea"/>
                <a:cs typeface="Times New Roman" panose="02020603050405020304" pitchFamily="18" charset="0"/>
                <a:sym typeface="Arial" panose="020B0604020202020204" pitchFamily="34" charset="0"/>
              </a:rPr>
              <a:t>On the old task, our method greatly outperforms fine-tuning and achieves slightly worse performance than joint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13</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Experiment——Single new task scenario</a:t>
            </a:r>
          </a:p>
        </p:txBody>
      </p:sp>
      <p:pic>
        <p:nvPicPr>
          <p:cNvPr id="5" name="图片 4"/>
          <p:cNvPicPr>
            <a:picLocks noChangeAspect="1"/>
          </p:cNvPicPr>
          <p:nvPr>
            <p:custDataLst>
              <p:tags r:id="rId1"/>
            </p:custDataLst>
          </p:nvPr>
        </p:nvPicPr>
        <p:blipFill>
          <a:blip r:embed="rId4"/>
          <a:stretch>
            <a:fillRect/>
          </a:stretch>
        </p:blipFill>
        <p:spPr>
          <a:xfrm>
            <a:off x="1927860" y="1396365"/>
            <a:ext cx="8336280" cy="3718560"/>
          </a:xfrm>
          <a:prstGeom prst="rect">
            <a:avLst/>
          </a:prstGeom>
        </p:spPr>
      </p:pic>
      <p:sp>
        <p:nvSpPr>
          <p:cNvPr id="7" name="文本框 6"/>
          <p:cNvSpPr txBox="1"/>
          <p:nvPr/>
        </p:nvSpPr>
        <p:spPr>
          <a:xfrm>
            <a:off x="491198" y="5072896"/>
            <a:ext cx="11700802" cy="1197572"/>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US" altLang="zh-CN" sz="1600" dirty="0">
                <a:latin typeface="+mn-ea"/>
                <a:cs typeface="Times New Roman" panose="02020603050405020304" pitchFamily="18" charset="0"/>
                <a:sym typeface="Arial" panose="020B0604020202020204" pitchFamily="34" charset="0"/>
              </a:rPr>
              <a:t>J</a:t>
            </a:r>
            <a:r>
              <a:rPr lang="zh-CN" altLang="en-US" sz="1600" dirty="0">
                <a:latin typeface="+mn-ea"/>
                <a:cs typeface="Times New Roman" panose="02020603050405020304" pitchFamily="18" charset="0"/>
                <a:sym typeface="Arial" panose="020B0604020202020204" pitchFamily="34" charset="0"/>
              </a:rPr>
              <a:t>oint training</a:t>
            </a:r>
            <a:r>
              <a:rPr lang="en-US" altLang="zh-CN" sz="1600" dirty="0">
                <a:latin typeface="+mn-ea"/>
                <a:cs typeface="Times New Roman" panose="02020603050405020304" pitchFamily="18" charset="0"/>
                <a:sym typeface="Arial" panose="020B0604020202020204" pitchFamily="34" charset="0"/>
              </a:rPr>
              <a:t>: slightly outperform joint training on the new task but underperform on the old task (</a:t>
            </a:r>
            <a:r>
              <a:rPr lang="zh-CN" altLang="en-US" sz="1600" dirty="0">
                <a:latin typeface="+mn-ea"/>
                <a:cs typeface="Times New Roman" panose="02020603050405020304" pitchFamily="18" charset="0"/>
                <a:sym typeface="Arial" panose="020B0604020202020204" pitchFamily="34" charset="0"/>
              </a:rPr>
              <a:t>a different distribution in the two task datasets</a:t>
            </a:r>
            <a:r>
              <a:rPr lang="en-US" altLang="zh-CN" sz="1600" dirty="0">
                <a:latin typeface="+mn-ea"/>
                <a:cs typeface="Times New Roman" panose="02020603050405020304" pitchFamily="18" charset="0"/>
                <a:sym typeface="Arial" panose="020B0604020202020204" pitchFamily="34" charset="0"/>
              </a:rPr>
              <a:t>)</a:t>
            </a:r>
            <a:endParaRPr lang="zh-CN" altLang="en-US" sz="1600" dirty="0">
              <a:latin typeface="+mn-ea"/>
              <a:cs typeface="Times New Roman" panose="02020603050405020304" pitchFamily="18" charset="0"/>
              <a:sym typeface="Arial" panose="020B0604020202020204" pitchFamily="34" charset="0"/>
            </a:endParaRPr>
          </a:p>
          <a:p>
            <a:pPr marL="342900" indent="-342900" algn="l">
              <a:lnSpc>
                <a:spcPct val="150000"/>
              </a:lnSpc>
              <a:buFont typeface="Arial" panose="020B0604020202020204" pitchFamily="34" charset="0"/>
              <a:buChar char="•"/>
            </a:pPr>
            <a:r>
              <a:rPr lang="zh-CN" altLang="en-US" sz="1600" dirty="0">
                <a:latin typeface="+mn-ea"/>
                <a:cs typeface="Times New Roman" panose="02020603050405020304" pitchFamily="18" charset="0"/>
                <a:sym typeface="Arial" panose="020B0604020202020204" pitchFamily="34" charset="0"/>
              </a:rPr>
              <a:t>Dissimilar new tasks degrade old task performance more.</a:t>
            </a:r>
          </a:p>
        </p:txBody>
      </p:sp>
    </p:spTree>
    <p:extLst>
      <p:ext uri="{BB962C8B-B14F-4D97-AF65-F5344CB8AC3E}">
        <p14:creationId xmlns:p14="http://schemas.microsoft.com/office/powerpoint/2010/main" val="13627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14</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mc:AlternateContent xmlns:mc="http://schemas.openxmlformats.org/markup-compatibility/2006" xmlns:a14="http://schemas.microsoft.com/office/drawing/2010/main">
        <mc:Choice Requires="a14">
          <p:sp>
            <p:nvSpPr>
              <p:cNvPr id="6" name="文本框 5"/>
              <p:cNvSpPr txBox="1"/>
              <p:nvPr/>
            </p:nvSpPr>
            <p:spPr>
              <a:xfrm>
                <a:off x="7461249" y="1336040"/>
                <a:ext cx="4239261" cy="2127442"/>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14:m>
                  <m:oMath xmlns:m="http://schemas.openxmlformats.org/officeDocument/2006/math">
                    <m:sSub>
                      <m:sSubPr>
                        <m:ctrlPr>
                          <a:rPr lang="en-GB" altLang="zh-CN" i="1">
                            <a:latin typeface="Cambria Math" panose="02040503050406030204" pitchFamily="18" charset="0"/>
                            <a:cs typeface="Cambria Math" panose="02040503050406030204" pitchFamily="18" charset="0"/>
                          </a:rPr>
                        </m:ctrlPr>
                      </m:sSubPr>
                      <m:e>
                        <m:r>
                          <a:rPr lang="en-GB" altLang="zh-CN" i="1">
                            <a:latin typeface="Cambria Math" panose="02040503050406030204" pitchFamily="18" charset="0"/>
                            <a:ea typeface="MS Mincho" charset="0"/>
                            <a:cs typeface="Cambria Math" panose="02040503050406030204" pitchFamily="18" charset="0"/>
                          </a:rPr>
                          <m:t>𝜆</m:t>
                        </m:r>
                      </m:e>
                      <m:sub>
                        <m:r>
                          <a:rPr lang="en-US" altLang="zh-CN" i="1">
                            <a:latin typeface="Cambria Math" panose="02040503050406030204" pitchFamily="18" charset="0"/>
                            <a:cs typeface="Cambria Math" panose="02040503050406030204" pitchFamily="18" charset="0"/>
                          </a:rPr>
                          <m:t>𝑜</m:t>
                        </m:r>
                      </m:sub>
                    </m:sSub>
                  </m:oMath>
                </a14:m>
                <a:r>
                  <a:rPr lang="en-US" altLang="zh-CN"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Larger symbols singifies larger </a:t>
                </a:r>
                <a14:m>
                  <m:oMath xmlns:m="http://schemas.openxmlformats.org/officeDocument/2006/math">
                    <m:sSub>
                      <m:sSubPr>
                        <m:ctrlPr>
                          <a:rPr lang="en-GB" altLang="zh-CN" i="1">
                            <a:latin typeface="Cambria Math" panose="02040503050406030204" pitchFamily="18" charset="0"/>
                            <a:cs typeface="Cambria Math" panose="02040503050406030204" pitchFamily="18" charset="0"/>
                          </a:rPr>
                        </m:ctrlPr>
                      </m:sSubPr>
                      <m:e>
                        <m:r>
                          <a:rPr lang="en-GB" altLang="zh-CN" i="1">
                            <a:latin typeface="Cambria Math" panose="02040503050406030204" pitchFamily="18" charset="0"/>
                            <a:ea typeface="MS Mincho" charset="0"/>
                            <a:cs typeface="Cambria Math" panose="02040503050406030204" pitchFamily="18" charset="0"/>
                          </a:rPr>
                          <m:t>𝜆</m:t>
                        </m:r>
                      </m:e>
                      <m:sub>
                        <m:r>
                          <a:rPr lang="en-US" altLang="zh-CN" i="1">
                            <a:latin typeface="Cambria Math" panose="02040503050406030204" pitchFamily="18" charset="0"/>
                            <a:cs typeface="Cambria Math" panose="02040503050406030204" pitchFamily="18" charset="0"/>
                          </a:rPr>
                          <m:t>𝑜</m:t>
                        </m:r>
                      </m:sub>
                    </m:sSub>
                  </m:oMath>
                </a14:m>
                <a:endParaRPr lang="en-US" altLang="zh-CN" i="1" dirty="0">
                  <a:latin typeface="Cambria Math" panose="02040503050406030204" pitchFamily="18" charset="0"/>
                  <a:cs typeface="Cambria Math" panose="02040503050406030204" pitchFamily="18" charset="0"/>
                </a:endParaRPr>
              </a:p>
              <a:p>
                <a:pPr marL="285750" indent="-285750" algn="l">
                  <a:lnSpc>
                    <a:spcPct val="150000"/>
                  </a:lnSpc>
                  <a:buFont typeface="Arial" panose="020B0604020202020204" pitchFamily="34" charset="0"/>
                  <a:buChar char="•"/>
                </a:pPr>
                <a:endParaRPr lang="en-US" altLang="zh-CN" i="1"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i="1" dirty="0" smtClean="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m:ctrlPr>
                      </m:sSubPr>
                      <m:e>
                        <m:r>
                          <a:rPr lang="en-US" altLang="zh-CN" i="1" dirty="0" smtClean="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m:t>𝐿</m:t>
                        </m:r>
                      </m:e>
                      <m:sub>
                        <m:r>
                          <a:rPr lang="en-US" altLang="zh-CN" i="1" dirty="0" smtClean="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m:t>2</m:t>
                        </m:r>
                      </m:sub>
                    </m:sSub>
                  </m:oMath>
                </a14:m>
                <a:r>
                  <a:rPr lang="en-US" altLang="zh-CN" i="1"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a:t> </a:t>
                </a:r>
                <a:r>
                  <a:rPr lang="en-US" altLang="zh-CN"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a:t>soft-constrained weights</a:t>
                </a:r>
                <a:r>
                  <a:rPr lang="zh-CN" altLang="en-US"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a:t> </a:t>
                </a:r>
                <a:endParaRPr lang="en-US" altLang="zh-CN"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endParaRPr>
              </a:p>
              <a:p>
                <a:pPr marL="285750" indent="-285750">
                  <a:lnSpc>
                    <a:spcPct val="150000"/>
                  </a:lnSpc>
                  <a:buFont typeface="Arial" panose="020B0604020202020204" pitchFamily="34" charset="0"/>
                  <a:buChar char="•"/>
                </a:pPr>
                <a:endParaRPr lang="en-US" altLang="zh-CN"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endParaRPr>
              </a:p>
              <a:p>
                <a:pPr>
                  <a:lnSpc>
                    <a:spcPct val="150000"/>
                  </a:lnSpc>
                </a:pPr>
                <a:r>
                  <a:rPr lang="en-US" altLang="zh-CN" dirty="0">
                    <a:latin typeface="Cambria Math" panose="02040503050406030204" pitchFamily="18" charset="0"/>
                    <a:ea typeface="微软雅黑" panose="020B0503020204020204" charset="-122"/>
                    <a:cs typeface="Cambria Math" panose="02040503050406030204" pitchFamily="18" charset="0"/>
                    <a:sym typeface="Arial" panose="020B0604020202020204" pitchFamily="34" charset="0"/>
                  </a:rPr>
                  <a:t>       Outperforms fine-tuning</a:t>
                </a:r>
              </a:p>
            </p:txBody>
          </p:sp>
        </mc:Choice>
        <mc:Fallback xmlns="">
          <p:sp>
            <p:nvSpPr>
              <p:cNvPr id="6" name="文本框 5"/>
              <p:cNvSpPr txBox="1">
                <a:spLocks noRot="1" noChangeAspect="1" noMove="1" noResize="1" noEditPoints="1" noAdjustHandles="1" noChangeArrowheads="1" noChangeShapeType="1" noTextEdit="1"/>
              </p:cNvSpPr>
              <p:nvPr/>
            </p:nvSpPr>
            <p:spPr>
              <a:xfrm>
                <a:off x="7461249" y="1336040"/>
                <a:ext cx="4239261" cy="2127442"/>
              </a:xfrm>
              <a:prstGeom prst="rect">
                <a:avLst/>
              </a:prstGeom>
              <a:blipFill>
                <a:blip r:embed="rId3"/>
                <a:stretch>
                  <a:fillRect l="-597" b="-2959"/>
                </a:stretch>
              </a:blipFill>
            </p:spPr>
            <p:txBody>
              <a:bodyPr/>
              <a:lstStyle/>
              <a:p>
                <a:r>
                  <a:rPr lang="zh-CN" altLang="en-US">
                    <a:noFill/>
                  </a:rPr>
                  <a:t> </a:t>
                </a:r>
              </a:p>
            </p:txBody>
          </p:sp>
        </mc:Fallback>
      </mc:AlternateContent>
      <p:sp>
        <p:nvSpPr>
          <p:cNvPr id="5" name="文本框 4"/>
          <p:cNvSpPr txBox="1"/>
          <p:nvPr/>
        </p:nvSpPr>
        <p:spPr>
          <a:xfrm>
            <a:off x="7461250" y="4141470"/>
            <a:ext cx="4239260" cy="1198880"/>
          </a:xfrm>
          <a:prstGeom prst="rect">
            <a:avLst/>
          </a:prstGeom>
          <a:noFill/>
        </p:spPr>
        <p:txBody>
          <a:bodyPr wrap="square" rtlCol="0" anchor="t">
            <a:spAutoFit/>
          </a:bodyPr>
          <a:lstStyle/>
          <a:p>
            <a:pPr algn="l"/>
            <a:r>
              <a:rPr lang="zh-CN" altLang="en-US"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Choice of response preserving loss</a:t>
            </a:r>
            <a:r>
              <a:rPr lang="en-US" altLang="zh-CN"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knowledge distillation loss slightly outperforms compared losses, although the advantage is not large.</a:t>
            </a:r>
          </a:p>
        </p:txBody>
      </p:sp>
      <p:pic>
        <p:nvPicPr>
          <p:cNvPr id="7" name="图片 6">
            <a:extLst>
              <a:ext uri="{FF2B5EF4-FFF2-40B4-BE49-F238E27FC236}">
                <a16:creationId xmlns:a16="http://schemas.microsoft.com/office/drawing/2014/main" id="{19F912CE-E8BC-5E48-B4D9-329F90357133}"/>
              </a:ext>
            </a:extLst>
          </p:cNvPr>
          <p:cNvPicPr>
            <a:picLocks noChangeAspect="1"/>
          </p:cNvPicPr>
          <p:nvPr/>
        </p:nvPicPr>
        <p:blipFill>
          <a:blip r:embed="rId4"/>
          <a:stretch>
            <a:fillRect/>
          </a:stretch>
        </p:blipFill>
        <p:spPr>
          <a:xfrm>
            <a:off x="8132102" y="2740377"/>
            <a:ext cx="1651000" cy="355600"/>
          </a:xfrm>
          <a:prstGeom prst="rect">
            <a:avLst/>
          </a:prstGeom>
        </p:spPr>
      </p:pic>
      <p:pic>
        <p:nvPicPr>
          <p:cNvPr id="8" name="图片 7">
            <a:extLst>
              <a:ext uri="{FF2B5EF4-FFF2-40B4-BE49-F238E27FC236}">
                <a16:creationId xmlns:a16="http://schemas.microsoft.com/office/drawing/2014/main" id="{6D2D349C-0C6F-0C46-96F0-B1D5F4C0A476}"/>
              </a:ext>
            </a:extLst>
          </p:cNvPr>
          <p:cNvPicPr>
            <a:picLocks noChangeAspect="1"/>
          </p:cNvPicPr>
          <p:nvPr/>
        </p:nvPicPr>
        <p:blipFill>
          <a:blip r:embed="rId5"/>
          <a:stretch>
            <a:fillRect/>
          </a:stretch>
        </p:blipFill>
        <p:spPr>
          <a:xfrm>
            <a:off x="438481" y="1134456"/>
            <a:ext cx="6448037" cy="45890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15</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sz="1800">
                <a:sym typeface="Arial" panose="020B0604020202020204" pitchFamily="34" charset="0"/>
              </a:rPr>
              <a:t>Experiment——Multiple new task scenario</a:t>
            </a:r>
          </a:p>
        </p:txBody>
      </p:sp>
      <p:sp>
        <p:nvSpPr>
          <p:cNvPr id="3" name="矩形 2">
            <a:extLst>
              <a:ext uri="{FF2B5EF4-FFF2-40B4-BE49-F238E27FC236}">
                <a16:creationId xmlns:a16="http://schemas.microsoft.com/office/drawing/2014/main" id="{70B20496-260A-1946-A3DB-6DE03736A519}"/>
              </a:ext>
            </a:extLst>
          </p:cNvPr>
          <p:cNvSpPr/>
          <p:nvPr/>
        </p:nvSpPr>
        <p:spPr>
          <a:xfrm>
            <a:off x="442913" y="2291337"/>
            <a:ext cx="9647584" cy="170296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t>adding VOC task to AlexNet trained on Places365（</a:t>
            </a:r>
            <a:r>
              <a:rPr lang="en" altLang="zh-CN" dirty="0"/>
              <a:t>transport, animals and objects</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adding Scene task to AlexNet trained on ImageNet（</a:t>
            </a:r>
            <a:r>
              <a:rPr lang="en" altLang="zh-CN" dirty="0"/>
              <a:t>large, medium and small rooms</a:t>
            </a:r>
            <a:r>
              <a:rPr lang="zh-CN" altLang="en-US" dirty="0"/>
              <a:t>）</a:t>
            </a:r>
            <a:endParaRPr lang="en-US" altLang="zh-CN" dirty="0"/>
          </a:p>
          <a:p>
            <a:pPr marL="285750" indent="-285750">
              <a:lnSpc>
                <a:spcPct val="150000"/>
              </a:lnSpc>
              <a:buFont typeface="Arial" panose="020B0604020202020204" pitchFamily="34" charset="0"/>
              <a:buChar char="•"/>
            </a:pPr>
            <a:r>
              <a:rPr lang="en" altLang="zh-CN" dirty="0"/>
              <a:t>each time a new task is added</a:t>
            </a:r>
          </a:p>
          <a:p>
            <a:pPr marL="285750" indent="-285750">
              <a:lnSpc>
                <a:spcPct val="150000"/>
              </a:lnSpc>
              <a:buFont typeface="Arial" panose="020B0604020202020204" pitchFamily="34" charset="0"/>
              <a:buChar char="•"/>
            </a:pPr>
            <a:r>
              <a:rPr lang="en" altLang="zh-CN" dirty="0" err="1"/>
              <a:t>Yo</a:t>
            </a:r>
            <a:r>
              <a:rPr lang="en" altLang="zh-CN" dirty="0"/>
              <a:t> for older tasks changes each time</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16</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sz="1800">
                <a:sym typeface="Arial" panose="020B0604020202020204" pitchFamily="34" charset="0"/>
              </a:rPr>
              <a:t>Experiment——Multiple new task scenario</a:t>
            </a:r>
          </a:p>
        </p:txBody>
      </p:sp>
      <p:pic>
        <p:nvPicPr>
          <p:cNvPr id="5" name="图片 4"/>
          <p:cNvPicPr>
            <a:picLocks noChangeAspect="1"/>
          </p:cNvPicPr>
          <p:nvPr/>
        </p:nvPicPr>
        <p:blipFill>
          <a:blip r:embed="rId3"/>
          <a:stretch>
            <a:fillRect/>
          </a:stretch>
        </p:blipFill>
        <p:spPr>
          <a:xfrm>
            <a:off x="2226228" y="1602767"/>
            <a:ext cx="7739544" cy="3971787"/>
          </a:xfrm>
          <a:prstGeom prst="rect">
            <a:avLst/>
          </a:prstGeom>
        </p:spPr>
      </p:pic>
      <p:sp>
        <p:nvSpPr>
          <p:cNvPr id="3" name="矩形 2">
            <a:extLst>
              <a:ext uri="{FF2B5EF4-FFF2-40B4-BE49-F238E27FC236}">
                <a16:creationId xmlns:a16="http://schemas.microsoft.com/office/drawing/2014/main" id="{EDE098AA-DEAF-8E45-9209-090CAECDC428}"/>
              </a:ext>
            </a:extLst>
          </p:cNvPr>
          <p:cNvSpPr/>
          <p:nvPr/>
        </p:nvSpPr>
        <p:spPr>
          <a:xfrm>
            <a:off x="901147" y="5574554"/>
            <a:ext cx="10336695" cy="830997"/>
          </a:xfrm>
          <a:prstGeom prst="rect">
            <a:avLst/>
          </a:prstGeom>
        </p:spPr>
        <p:txBody>
          <a:bodyPr wrap="square">
            <a:spAutoFit/>
          </a:bodyPr>
          <a:lstStyle/>
          <a:p>
            <a:r>
              <a:rPr lang="zh-CN" altLang="en-US" sz="1600" dirty="0">
                <a:latin typeface="+mn-ea"/>
              </a:rPr>
              <a:t>LwF outperforms fine-tuning, feature extraction, LFL, and fine-tuning FC for</a:t>
            </a:r>
            <a:r>
              <a:rPr lang="en-US" altLang="zh-CN" sz="1600" dirty="0">
                <a:latin typeface="+mn-ea"/>
              </a:rPr>
              <a:t> most newly added tasks. However, </a:t>
            </a:r>
            <a:r>
              <a:rPr lang="en-US" altLang="zh-CN" sz="1600" dirty="0" err="1">
                <a:latin typeface="+mn-ea"/>
              </a:rPr>
              <a:t>LwF</a:t>
            </a:r>
            <a:r>
              <a:rPr lang="en-US" altLang="zh-CN" sz="1600" dirty="0">
                <a:latin typeface="+mn-ea"/>
              </a:rPr>
              <a:t> performs similarly to joint training only on newly added tasks (except for Scenes part 1), and underperforms joint training on the old task after more tasks are added.</a:t>
            </a:r>
            <a:endParaRPr lang="zh-CN" altLang="en-US" sz="1600" dirty="0">
              <a:latin typeface="+mn-ea"/>
            </a:endParaRPr>
          </a:p>
        </p:txBody>
      </p:sp>
    </p:spTree>
    <p:extLst>
      <p:ext uri="{BB962C8B-B14F-4D97-AF65-F5344CB8AC3E}">
        <p14:creationId xmlns:p14="http://schemas.microsoft.com/office/powerpoint/2010/main" val="85637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17</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sz="1800">
                <a:sym typeface="Arial" panose="020B0604020202020204" pitchFamily="34" charset="0"/>
              </a:rPr>
              <a:t>Experiment——Influence of dataset size</a:t>
            </a:r>
          </a:p>
        </p:txBody>
      </p:sp>
      <p:pic>
        <p:nvPicPr>
          <p:cNvPr id="3" name="图片 2"/>
          <p:cNvPicPr>
            <a:picLocks noChangeAspect="1"/>
          </p:cNvPicPr>
          <p:nvPr/>
        </p:nvPicPr>
        <p:blipFill>
          <a:blip r:embed="rId3"/>
          <a:stretch>
            <a:fillRect/>
          </a:stretch>
        </p:blipFill>
        <p:spPr>
          <a:xfrm>
            <a:off x="1640840" y="1741805"/>
            <a:ext cx="9099550" cy="3680460"/>
          </a:xfrm>
          <a:prstGeom prst="rect">
            <a:avLst/>
          </a:prstGeom>
        </p:spPr>
      </p:pic>
      <p:sp>
        <p:nvSpPr>
          <p:cNvPr id="5" name="文本框 4"/>
          <p:cNvSpPr txBox="1"/>
          <p:nvPr/>
        </p:nvSpPr>
        <p:spPr>
          <a:xfrm>
            <a:off x="960120" y="5550535"/>
            <a:ext cx="10461625" cy="706755"/>
          </a:xfrm>
          <a:prstGeom prst="rect">
            <a:avLst/>
          </a:prstGeom>
          <a:noFill/>
        </p:spPr>
        <p:txBody>
          <a:bodyPr wrap="square" rtlCol="0" anchor="t">
            <a:spAutoFit/>
          </a:bodyPr>
          <a:lstStyle/>
          <a:p>
            <a:pPr algn="l"/>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Our</a:t>
            </a:r>
            <a:r>
              <a:rPr lang="en-US" altLang="zh-CN"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method outperforms fine-tuning on both tasks. Differences between methods tend to increase with more data used, although the correlation is not definitive.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18</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Experiment——Design Choices and Alternatives</a:t>
            </a:r>
          </a:p>
          <a:p>
            <a:endParaRPr lang="en-US" altLang="zh-CN" sz="1800">
              <a:sym typeface="Arial" panose="020B0604020202020204" pitchFamily="34" charset="0"/>
            </a:endParaRPr>
          </a:p>
        </p:txBody>
      </p:sp>
      <p:pic>
        <p:nvPicPr>
          <p:cNvPr id="3" name="图片 2"/>
          <p:cNvPicPr>
            <a:picLocks noChangeAspect="1"/>
          </p:cNvPicPr>
          <p:nvPr/>
        </p:nvPicPr>
        <p:blipFill>
          <a:blip r:embed="rId3"/>
          <a:stretch>
            <a:fillRect/>
          </a:stretch>
        </p:blipFill>
        <p:spPr>
          <a:xfrm>
            <a:off x="800735" y="1440180"/>
            <a:ext cx="6423660" cy="4945380"/>
          </a:xfrm>
          <a:prstGeom prst="rect">
            <a:avLst/>
          </a:prstGeom>
        </p:spPr>
      </p:pic>
      <p:sp>
        <p:nvSpPr>
          <p:cNvPr id="7" name="文本框 6"/>
          <p:cNvSpPr txBox="1"/>
          <p:nvPr/>
        </p:nvSpPr>
        <p:spPr>
          <a:xfrm>
            <a:off x="7688580" y="1558379"/>
            <a:ext cx="4133215" cy="4708981"/>
          </a:xfrm>
          <a:prstGeom prst="rect">
            <a:avLst/>
          </a:prstGeom>
          <a:noFill/>
        </p:spPr>
        <p:txBody>
          <a:bodyPr wrap="square" rtlCol="0" anchor="t">
            <a:spAutoFit/>
          </a:bodyPr>
          <a:lstStyle/>
          <a:p>
            <a:pPr marL="342900" indent="-342900" algn="l">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sym typeface="Arial" panose="020B0604020202020204" pitchFamily="34" charset="0"/>
              </a:rPr>
              <a:t>Choice of task-specific layers</a:t>
            </a:r>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：Our results do not indicate any advantage to having additional task-specific layers.</a:t>
            </a:r>
            <a:endParaRPr lang="en-US" altLang="zh-CN"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342900" indent="-342900" algn="l">
              <a:buFont typeface="Arial" panose="020B0604020202020204" pitchFamily="34" charset="0"/>
              <a:buChar char="•"/>
            </a:pPr>
            <a:endPar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342900" indent="-342900" algn="l">
              <a:buFont typeface="Arial" panose="020B0604020202020204" pitchFamily="34" charset="0"/>
              <a:buChar char="•"/>
            </a:pPr>
            <a:r>
              <a:rPr lang="zh-CN" altLang="en-US" sz="20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Network</a:t>
            </a:r>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zh-CN" altLang="en-US" sz="20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expansion</a:t>
            </a:r>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：Network Expansion + LwF performs similarly to LwF with additional computational cost and complexity.</a:t>
            </a:r>
            <a:endParaRPr lang="en-US" altLang="zh-CN"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342900" indent="-342900" algn="l">
              <a:buFont typeface="Arial" panose="020B0604020202020204" pitchFamily="34" charset="0"/>
              <a:buChar char="•"/>
            </a:pPr>
            <a:endPar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342900" indent="-342900" algn="l">
              <a:buFont typeface="Arial" panose="020B0604020202020204" pitchFamily="34" charset="0"/>
              <a:buChar char="•"/>
            </a:pPr>
            <a:r>
              <a:rPr lang="zh-CN" altLang="en-US" sz="20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Effect of lower learning rate of shared parameters</a:t>
            </a:r>
            <a:r>
              <a:rPr lang="zh-CN" altLang="en-US" sz="2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：simply reducing the learning rate of shared layers is insufficient for original task preservation.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19</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zh-CN" altLang="en-US" sz="1800">
                <a:sym typeface="Arial" panose="020B0604020202020204" pitchFamily="34" charset="0"/>
              </a:rPr>
              <a:t> </a:t>
            </a:r>
            <a:r>
              <a:rPr lang="en-US" altLang="zh-CN" sz="1800">
                <a:sym typeface="Arial" panose="020B0604020202020204" pitchFamily="34" charset="0"/>
              </a:rPr>
              <a:t>Experiment——Network expansion</a:t>
            </a:r>
          </a:p>
        </p:txBody>
      </p:sp>
      <p:pic>
        <p:nvPicPr>
          <p:cNvPr id="5" name="图片 4"/>
          <p:cNvPicPr>
            <a:picLocks noChangeAspect="1"/>
          </p:cNvPicPr>
          <p:nvPr/>
        </p:nvPicPr>
        <p:blipFill>
          <a:blip r:embed="rId3"/>
          <a:stretch>
            <a:fillRect/>
          </a:stretch>
        </p:blipFill>
        <p:spPr>
          <a:xfrm>
            <a:off x="1125679" y="2000692"/>
            <a:ext cx="9940641" cy="25448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en-US" altLang="zh-CN" dirty="0"/>
              <a:t>&lt; </a:t>
            </a:r>
            <a:fld id="{A548B57D-AE10-4CF7-A9DF-59FEFA91B28E}" type="slidenum">
              <a:rPr lang="zh-CN" altLang="en-US" smtClean="0"/>
              <a:t>2</a:t>
            </a:fld>
            <a:r>
              <a:rPr lang="zh-CN" altLang="en-US"/>
              <a:t> </a:t>
            </a:r>
            <a:r>
              <a:rPr lang="en-US" altLang="zh-CN" dirty="0"/>
              <a:t>&gt;</a:t>
            </a:r>
            <a:endParaRPr lang="zh-CN" altLang="en-US"/>
          </a:p>
        </p:txBody>
      </p:sp>
      <p:sp>
        <p:nvSpPr>
          <p:cNvPr id="4" name="矩形 3"/>
          <p:cNvSpPr/>
          <p:nvPr/>
        </p:nvSpPr>
        <p:spPr>
          <a:xfrm>
            <a:off x="823351" y="1508203"/>
            <a:ext cx="10545298" cy="4198393"/>
          </a:xfrm>
          <a:prstGeom prst="rect">
            <a:avLst/>
          </a:prstGeom>
        </p:spPr>
        <p:txBody>
          <a:bodyPr wrap="square">
            <a:spAutoFit/>
          </a:bodyPr>
          <a:lstStyle/>
          <a:p>
            <a:pPr>
              <a:lnSpc>
                <a:spcPct val="150000"/>
              </a:lnSpc>
            </a:pPr>
            <a:r>
              <a:rPr lang="zh-CN" altLang="en-US" b="1">
                <a:solidFill>
                  <a:srgbClr val="005BAC"/>
                </a:solidFill>
              </a:rPr>
              <a:t>“定义”</a:t>
            </a:r>
            <a:r>
              <a:rPr lang="zh-CN" altLang="en-US"/>
              <a:t>：增量学习的能力就是能够不断地处理现实世界中连续的信息流，在吸收新知识的同时保留甚至整合、优化旧知识的能力。</a:t>
            </a:r>
            <a:endParaRPr lang="en-US" altLang="zh-CN" dirty="0"/>
          </a:p>
          <a:p>
            <a:pPr>
              <a:lnSpc>
                <a:spcPct val="150000"/>
              </a:lnSpc>
            </a:pPr>
            <a:endParaRPr lang="en-US" altLang="zh-CN" dirty="0"/>
          </a:p>
          <a:p>
            <a:pPr>
              <a:lnSpc>
                <a:spcPct val="150000"/>
              </a:lnSpc>
            </a:pPr>
            <a:r>
              <a:rPr lang="zh-CN" altLang="en-US" b="1">
                <a:solidFill>
                  <a:srgbClr val="005BAC"/>
                </a:solidFill>
                <a:latin typeface="+mn-ea"/>
              </a:rPr>
              <a:t>目的</a:t>
            </a:r>
            <a:r>
              <a:rPr lang="zh-CN" altLang="en-US">
                <a:latin typeface="+mn-ea"/>
              </a:rPr>
              <a:t>：为了克服灾难性遗忘，我们希望模型一方面必须表现出从新数据中整合新知识和提炼已有知识的能力</a:t>
            </a:r>
            <a:r>
              <a:rPr lang="en-US" altLang="zh-CN" dirty="0">
                <a:latin typeface="+mn-ea"/>
              </a:rPr>
              <a:t>(</a:t>
            </a:r>
            <a:r>
              <a:rPr lang="zh-CN" altLang="en-US" b="1">
                <a:latin typeface="+mn-ea"/>
              </a:rPr>
              <a:t>可塑性</a:t>
            </a:r>
            <a:r>
              <a:rPr lang="en-US" altLang="zh-CN" dirty="0">
                <a:latin typeface="+mn-ea"/>
              </a:rPr>
              <a:t>)</a:t>
            </a:r>
            <a:r>
              <a:rPr lang="zh-CN" altLang="en-US">
                <a:latin typeface="+mn-ea"/>
              </a:rPr>
              <a:t>，另一方面又必须防止新输入对已有知识的显著干扰</a:t>
            </a:r>
            <a:r>
              <a:rPr lang="en-US" altLang="zh-CN" dirty="0">
                <a:latin typeface="+mn-ea"/>
              </a:rPr>
              <a:t>(</a:t>
            </a:r>
            <a:r>
              <a:rPr lang="zh-CN" altLang="en-US" b="1">
                <a:latin typeface="+mn-ea"/>
              </a:rPr>
              <a:t>稳定性</a:t>
            </a:r>
            <a:r>
              <a:rPr lang="en-US" altLang="zh-CN" dirty="0">
                <a:latin typeface="+mn-ea"/>
              </a:rPr>
              <a:t>)</a:t>
            </a:r>
            <a:r>
              <a:rPr lang="zh-CN" altLang="en-US">
                <a:latin typeface="+mn-ea"/>
              </a:rPr>
              <a:t>。这两个互相冲突的需求构成了所谓的</a:t>
            </a:r>
            <a:r>
              <a:rPr lang="zh-CN" altLang="en-US" b="1">
                <a:latin typeface="+mn-ea"/>
              </a:rPr>
              <a:t>稳定性</a:t>
            </a:r>
            <a:r>
              <a:rPr lang="en-US" altLang="zh-CN" b="1" dirty="0">
                <a:latin typeface="+mn-ea"/>
              </a:rPr>
              <a:t>-</a:t>
            </a:r>
            <a:r>
              <a:rPr lang="zh-CN" altLang="en-US" b="1">
                <a:latin typeface="+mn-ea"/>
              </a:rPr>
              <a:t>可塑性困境</a:t>
            </a:r>
            <a:r>
              <a:rPr lang="en-US" altLang="zh-CN" b="1" dirty="0">
                <a:latin typeface="+mn-ea"/>
              </a:rPr>
              <a:t>(</a:t>
            </a:r>
            <a:r>
              <a:rPr lang="en-GB" altLang="zh-CN" b="1" dirty="0">
                <a:latin typeface="+mn-ea"/>
              </a:rPr>
              <a:t>stability-plasticity dilemma)</a:t>
            </a:r>
            <a:r>
              <a:rPr lang="zh-CN" altLang="en-GB">
                <a:latin typeface="+mn-ea"/>
              </a:rPr>
              <a:t>。</a:t>
            </a:r>
            <a:r>
              <a:rPr lang="zh-CN" altLang="en-US">
                <a:latin typeface="+mn-ea"/>
              </a:rPr>
              <a:t>增量学习的主要目标就是在计算和存储资源有限的条件下，在稳定性</a:t>
            </a:r>
            <a:r>
              <a:rPr lang="en-US" altLang="zh-CN" dirty="0">
                <a:latin typeface="+mn-ea"/>
              </a:rPr>
              <a:t>-</a:t>
            </a:r>
            <a:r>
              <a:rPr lang="zh-CN" altLang="en-US">
                <a:latin typeface="+mn-ea"/>
              </a:rPr>
              <a:t>可塑性困境中寻找效用最大的平衡点。</a:t>
            </a:r>
          </a:p>
          <a:p>
            <a:pPr>
              <a:lnSpc>
                <a:spcPct val="150000"/>
              </a:lnSpc>
            </a:pPr>
            <a:endParaRPr lang="en-US" altLang="zh-CN" dirty="0">
              <a:solidFill>
                <a:srgbClr val="4D4D4D"/>
              </a:solidFill>
              <a:latin typeface="+mn-ea"/>
            </a:endParaRPr>
          </a:p>
          <a:p>
            <a:pPr>
              <a:lnSpc>
                <a:spcPct val="150000"/>
              </a:lnSpc>
            </a:pPr>
            <a:r>
              <a:rPr lang="zh-CN" altLang="en-US" b="1">
                <a:solidFill>
                  <a:srgbClr val="005BAC"/>
                </a:solidFill>
                <a:latin typeface="+mn-ea"/>
              </a:rPr>
              <a:t>分类</a:t>
            </a:r>
            <a:r>
              <a:rPr lang="zh-CN" altLang="en-US">
                <a:latin typeface="+mn-ea"/>
              </a:rPr>
              <a:t>：增量学习任务分为，</a:t>
            </a:r>
            <a:r>
              <a:rPr lang="zh-CN" altLang="en-US" b="1">
                <a:latin typeface="+mn-ea"/>
              </a:rPr>
              <a:t>数据</a:t>
            </a:r>
            <a:r>
              <a:rPr lang="zh-CN" altLang="en-US">
                <a:latin typeface="+mn-ea"/>
              </a:rPr>
              <a:t>增量和</a:t>
            </a:r>
            <a:r>
              <a:rPr lang="zh-CN" altLang="en-US" b="1">
                <a:latin typeface="+mn-ea"/>
              </a:rPr>
              <a:t>类别</a:t>
            </a:r>
            <a:r>
              <a:rPr lang="zh-CN" altLang="en-US">
                <a:latin typeface="+mn-ea"/>
              </a:rPr>
              <a:t>增量。对于狭义类别增量问题，不同</a:t>
            </a:r>
            <a:r>
              <a:rPr lang="en-GB" altLang="zh-CN" dirty="0">
                <a:latin typeface="+mn-ea"/>
              </a:rPr>
              <a:t>task</a:t>
            </a:r>
            <a:r>
              <a:rPr lang="zh-CN" altLang="en-US">
                <a:latin typeface="+mn-ea"/>
              </a:rPr>
              <a:t>之间没有共有类；对于广义的类别增量问题，不同的</a:t>
            </a:r>
            <a:r>
              <a:rPr lang="en-GB" altLang="zh-CN" dirty="0">
                <a:latin typeface="+mn-ea"/>
              </a:rPr>
              <a:t>task</a:t>
            </a:r>
            <a:r>
              <a:rPr lang="zh-CN" altLang="en-US">
                <a:latin typeface="+mn-ea"/>
              </a:rPr>
              <a:t>之间有共有类。</a:t>
            </a:r>
          </a:p>
        </p:txBody>
      </p:sp>
      <p:sp>
        <p:nvSpPr>
          <p:cNvPr id="8" name="标题 1"/>
          <p:cNvSpPr>
            <a:spLocks noGrp="1"/>
          </p:cNvSpPr>
          <p:nvPr>
            <p:ph type="title"/>
          </p:nvPr>
        </p:nvSpPr>
        <p:spPr>
          <a:xfrm>
            <a:off x="442913" y="243569"/>
            <a:ext cx="9056851" cy="617518"/>
          </a:xfrm>
        </p:spPr>
        <p:txBody>
          <a:bodyPr/>
          <a:lstStyle/>
          <a:p>
            <a:r>
              <a:rPr dirty="0"/>
              <a:t>增量学习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20</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a:t>LwF</a:t>
            </a:r>
          </a:p>
        </p:txBody>
      </p:sp>
      <p:sp>
        <p:nvSpPr>
          <p:cNvPr id="44" name="标题 7"/>
          <p:cNvSpPr>
            <a:spLocks noGrp="1"/>
          </p:cNvSpPr>
          <p:nvPr/>
        </p:nvSpPr>
        <p:spPr>
          <a:xfrm>
            <a:off x="442913" y="98524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CN" sz="1800" dirty="0">
                <a:sym typeface="Arial" panose="020B0604020202020204" pitchFamily="34" charset="0"/>
              </a:rPr>
              <a:t>Limitations</a:t>
            </a:r>
          </a:p>
        </p:txBody>
      </p:sp>
      <p:sp>
        <p:nvSpPr>
          <p:cNvPr id="3" name="文本框 2">
            <a:extLst>
              <a:ext uri="{FF2B5EF4-FFF2-40B4-BE49-F238E27FC236}">
                <a16:creationId xmlns:a16="http://schemas.microsoft.com/office/drawing/2014/main" id="{59D0FCEE-8EDF-4D4B-8D37-4039FD37FF86}"/>
              </a:ext>
            </a:extLst>
          </p:cNvPr>
          <p:cNvSpPr txBox="1"/>
          <p:nvPr/>
        </p:nvSpPr>
        <p:spPr>
          <a:xfrm>
            <a:off x="738188" y="1806156"/>
            <a:ext cx="7385355" cy="2508379"/>
          </a:xfrm>
          <a:prstGeom prst="rect">
            <a:avLst/>
          </a:prstGeom>
          <a:noFill/>
        </p:spPr>
        <p:txBody>
          <a:bodyPr wrap="none" rtlCol="0">
            <a:spAutoFit/>
          </a:bodyPr>
          <a:lstStyle/>
          <a:p>
            <a:pPr marL="457200" indent="-457200">
              <a:lnSpc>
                <a:spcPct val="150000"/>
              </a:lnSpc>
              <a:buFont typeface="+mj-lt"/>
              <a:buAutoNum type="arabicPeriod"/>
            </a:pPr>
            <a:r>
              <a:rPr kumimoji="1" lang="zh-CN" altLang="en-US" sz="2000" dirty="0">
                <a:latin typeface="Arial" panose="020B0604020202020204" pitchFamily="34" charset="0"/>
                <a:ea typeface="微软雅黑" panose="020B0503020204020204" charset="-122"/>
                <a:cs typeface="+mn-ea"/>
                <a:sym typeface="Arial" panose="020B0604020202020204" pitchFamily="34" charset="0"/>
              </a:rPr>
              <a:t>不能处理无监督；</a:t>
            </a:r>
            <a:endParaRPr kumimoji="1" lang="en-US" altLang="zh-CN" sz="2000" dirty="0">
              <a:latin typeface="Arial" panose="020B0604020202020204" pitchFamily="34" charset="0"/>
              <a:ea typeface="微软雅黑" panose="020B0503020204020204" charset="-122"/>
              <a:cs typeface="+mn-ea"/>
              <a:sym typeface="Arial" panose="020B0604020202020204" pitchFamily="34" charset="0"/>
            </a:endParaRPr>
          </a:p>
          <a:p>
            <a:pPr marL="457200" indent="-457200">
              <a:lnSpc>
                <a:spcPct val="150000"/>
              </a:lnSpc>
              <a:buFont typeface="+mj-lt"/>
              <a:buAutoNum type="arabicPeriod"/>
            </a:pPr>
            <a:r>
              <a:rPr kumimoji="1" lang="zh-CN" altLang="en-US" sz="2000" dirty="0">
                <a:latin typeface="Arial" panose="020B0604020202020204" pitchFamily="34" charset="0"/>
                <a:ea typeface="微软雅黑" panose="020B0503020204020204" charset="-122"/>
                <a:cs typeface="+mn-ea"/>
                <a:sym typeface="Arial" panose="020B0604020202020204" pitchFamily="34" charset="0"/>
              </a:rPr>
              <a:t>不同网络结构（</a:t>
            </a:r>
            <a:r>
              <a:rPr kumimoji="1" lang="en-US" altLang="zh-CN" sz="2000" dirty="0" err="1">
                <a:latin typeface="Arial" panose="020B0604020202020204" pitchFamily="34" charset="0"/>
                <a:ea typeface="微软雅黑" panose="020B0503020204020204" charset="-122"/>
                <a:cs typeface="+mn-ea"/>
                <a:sym typeface="Arial" panose="020B0604020202020204" pitchFamily="34" charset="0"/>
              </a:rPr>
              <a:t>AlexNet</a:t>
            </a:r>
            <a:r>
              <a:rPr kumimoji="1" lang="zh-CN" altLang="en-US" sz="2000" dirty="0">
                <a:latin typeface="Arial" panose="020B0604020202020204" pitchFamily="34" charset="0"/>
                <a:ea typeface="微软雅黑" panose="020B0503020204020204" charset="-122"/>
                <a:cs typeface="+mn-ea"/>
                <a:sym typeface="Arial" panose="020B0604020202020204" pitchFamily="34" charset="0"/>
              </a:rPr>
              <a:t>  </a:t>
            </a:r>
            <a:r>
              <a:rPr kumimoji="1" lang="en-US" altLang="zh-CN" sz="2000" dirty="0">
                <a:latin typeface="Arial" panose="020B0604020202020204" pitchFamily="34" charset="0"/>
                <a:ea typeface="微软雅黑" panose="020B0503020204020204" charset="-122"/>
                <a:cs typeface="+mn-ea"/>
                <a:sym typeface="Arial" panose="020B0604020202020204" pitchFamily="34" charset="0"/>
              </a:rPr>
              <a:t>VGG</a:t>
            </a:r>
            <a:r>
              <a:rPr kumimoji="1" lang="zh-CN" altLang="en-US" sz="2000" dirty="0">
                <a:latin typeface="Arial" panose="020B0604020202020204" pitchFamily="34" charset="0"/>
                <a:ea typeface="微软雅黑" panose="020B0503020204020204" charset="-122"/>
                <a:cs typeface="+mn-ea"/>
                <a:sym typeface="Arial" panose="020B0604020202020204" pitchFamily="34" charset="0"/>
              </a:rPr>
              <a:t>）下，与联合训练差距明显；</a:t>
            </a:r>
            <a:endParaRPr kumimoji="1" lang="en-US" altLang="zh-CN" sz="2000" dirty="0">
              <a:latin typeface="Arial" panose="020B0604020202020204" pitchFamily="34" charset="0"/>
              <a:ea typeface="微软雅黑" panose="020B0503020204020204" charset="-122"/>
              <a:cs typeface="+mn-ea"/>
              <a:sym typeface="Arial" panose="020B0604020202020204" pitchFamily="34" charset="0"/>
            </a:endParaRPr>
          </a:p>
          <a:p>
            <a:pPr marL="457200" indent="-457200">
              <a:lnSpc>
                <a:spcPct val="150000"/>
              </a:lnSpc>
              <a:buFont typeface="+mj-lt"/>
              <a:buAutoNum type="arabicPeriod"/>
            </a:pPr>
            <a:r>
              <a:rPr kumimoji="1" lang="zh-CN" altLang="en-US" sz="2000" dirty="0">
                <a:latin typeface="Arial" panose="020B0604020202020204" pitchFamily="34" charset="0"/>
                <a:ea typeface="微软雅黑" panose="020B0503020204020204" charset="-122"/>
                <a:cs typeface="+mn-ea"/>
                <a:sym typeface="Arial" panose="020B0604020202020204" pitchFamily="34" charset="0"/>
              </a:rPr>
              <a:t>对差别较大的新旧数据集处理效果不理想；</a:t>
            </a:r>
            <a:endParaRPr kumimoji="1" lang="en-US" altLang="zh-CN" sz="2000" dirty="0">
              <a:latin typeface="Arial" panose="020B0604020202020204" pitchFamily="34" charset="0"/>
              <a:ea typeface="微软雅黑" panose="020B0503020204020204" charset="-122"/>
              <a:cs typeface="+mn-ea"/>
              <a:sym typeface="Arial" panose="020B0604020202020204" pitchFamily="34" charset="0"/>
            </a:endParaRPr>
          </a:p>
          <a:p>
            <a:pPr marL="457200" indent="-457200">
              <a:lnSpc>
                <a:spcPct val="150000"/>
              </a:lnSpc>
              <a:buFont typeface="+mj-lt"/>
              <a:buAutoNum type="arabicPeriod"/>
            </a:pPr>
            <a:r>
              <a:rPr lang="zh-CN" altLang="en-US" dirty="0"/>
              <a:t>连续学习多个任务仍然避免不了灾难性遗忘</a:t>
            </a:r>
          </a:p>
          <a:p>
            <a:br>
              <a:rPr lang="zh-CN" altLang="en-US" sz="2000" dirty="0"/>
            </a:br>
            <a:endParaRPr kumimoji="1" lang="zh-CN" altLang="en-US" sz="2000" dirty="0">
              <a:latin typeface="Arial" panose="020B0604020202020204" pitchFamily="34" charset="0"/>
              <a:ea typeface="微软雅黑" panose="020B0503020204020204" charset="-122"/>
              <a:cs typeface="+mn-ea"/>
              <a:sym typeface="Arial" panose="020B0604020202020204" pitchFamily="34" charset="0"/>
            </a:endParaRPr>
          </a:p>
        </p:txBody>
      </p:sp>
    </p:spTree>
    <p:extLst>
      <p:ext uri="{BB962C8B-B14F-4D97-AF65-F5344CB8AC3E}">
        <p14:creationId xmlns:p14="http://schemas.microsoft.com/office/powerpoint/2010/main" val="408800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3</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pic>
        <p:nvPicPr>
          <p:cNvPr id="5" name="图片 4"/>
          <p:cNvPicPr>
            <a:picLocks noChangeAspect="1"/>
          </p:cNvPicPr>
          <p:nvPr/>
        </p:nvPicPr>
        <p:blipFill>
          <a:blip r:embed="rId3"/>
          <a:stretch>
            <a:fillRect/>
          </a:stretch>
        </p:blipFill>
        <p:spPr>
          <a:xfrm>
            <a:off x="5464728" y="1012440"/>
            <a:ext cx="6197764" cy="4833119"/>
          </a:xfrm>
          <a:prstGeom prst="rect">
            <a:avLst/>
          </a:prstGeom>
        </p:spPr>
      </p:pic>
      <p:sp>
        <p:nvSpPr>
          <p:cNvPr id="6" name="矩形 5"/>
          <p:cNvSpPr/>
          <p:nvPr/>
        </p:nvSpPr>
        <p:spPr>
          <a:xfrm>
            <a:off x="566738" y="1443780"/>
            <a:ext cx="4078287" cy="3969385"/>
          </a:xfrm>
          <a:prstGeom prst="rect">
            <a:avLst/>
          </a:prstGeom>
        </p:spPr>
        <p:txBody>
          <a:bodyPr wrap="square">
            <a:spAutoFit/>
          </a:bodyPr>
          <a:lstStyle/>
          <a:p>
            <a:pPr>
              <a:lnSpc>
                <a:spcPct val="200000"/>
              </a:lnSpc>
            </a:pPr>
            <a:r>
              <a:rPr lang="zh-CN" altLang="en-US">
                <a:latin typeface="+mn-ea"/>
              </a:rPr>
              <a:t>在机器学习领域，增量学习致力于解决模型训练的一个普遍缺陷：</a:t>
            </a:r>
            <a:r>
              <a:rPr lang="zh-CN" altLang="en-US" b="1">
                <a:latin typeface="+mn-ea"/>
              </a:rPr>
              <a:t>灾难性遗忘</a:t>
            </a:r>
            <a:r>
              <a:rPr lang="en-US" altLang="zh-CN" b="1" dirty="0">
                <a:latin typeface="+mn-ea"/>
              </a:rPr>
              <a:t>(</a:t>
            </a:r>
            <a:r>
              <a:rPr lang="en-GB" altLang="zh-CN" b="1" dirty="0">
                <a:latin typeface="+mn-ea"/>
              </a:rPr>
              <a:t>catastrophic forgetting)</a:t>
            </a:r>
            <a:r>
              <a:rPr lang="zh-CN" altLang="en-GB">
                <a:latin typeface="+mn-ea"/>
              </a:rPr>
              <a:t>，</a:t>
            </a:r>
            <a:r>
              <a:rPr lang="zh-CN" altLang="en-US">
                <a:latin typeface="+mn-ea"/>
              </a:rPr>
              <a:t>也就是说，一般的机器学习模型</a:t>
            </a:r>
            <a:r>
              <a:rPr lang="en-US" altLang="zh-CN" dirty="0">
                <a:latin typeface="+mn-ea"/>
              </a:rPr>
              <a:t>(</a:t>
            </a:r>
            <a:r>
              <a:rPr lang="zh-CN" altLang="en-US">
                <a:latin typeface="+mn-ea"/>
              </a:rPr>
              <a:t>尤其是基于反向传播的深度学习方法</a:t>
            </a:r>
            <a:r>
              <a:rPr lang="en-US" altLang="zh-CN" dirty="0">
                <a:latin typeface="+mn-ea"/>
              </a:rPr>
              <a:t>)</a:t>
            </a:r>
            <a:r>
              <a:rPr lang="zh-CN" altLang="en-US">
                <a:latin typeface="+mn-ea"/>
              </a:rPr>
              <a:t>在新任务上训练时，在旧任务上的表现通常会显著下降。</a:t>
            </a:r>
            <a:endParaRPr lang="en-US" altLang="zh-CN" dirty="0">
              <a:latin typeface="+mn-ea"/>
            </a:endParaRPr>
          </a:p>
        </p:txBody>
      </p:sp>
      <p:sp>
        <p:nvSpPr>
          <p:cNvPr id="3" name="标题 1"/>
          <p:cNvSpPr>
            <a:spLocks noGrp="1"/>
          </p:cNvSpPr>
          <p:nvPr>
            <p:ph type="title"/>
          </p:nvPr>
        </p:nvSpPr>
        <p:spPr>
          <a:xfrm>
            <a:off x="442913" y="243569"/>
            <a:ext cx="9056851" cy="617518"/>
          </a:xfrm>
        </p:spPr>
        <p:txBody>
          <a:bodyPr/>
          <a:lstStyle/>
          <a:p>
            <a:r>
              <a:rPr dirty="0"/>
              <a:t>增量学习</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4"/>
          </p:nvPr>
        </p:nvSpPr>
        <p:spPr/>
        <p:txBody>
          <a:bodyPr/>
          <a:lstStyle/>
          <a:p>
            <a:r>
              <a:rPr lang="en-US" altLang="zh-CN" dirty="0">
                <a:solidFill>
                  <a:schemeClr val="tx1"/>
                </a:solidFill>
                <a:sym typeface="Arial" panose="020B0604020202020204" pitchFamily="34" charset="0"/>
              </a:rPr>
              <a:t>&lt; </a:t>
            </a:r>
            <a:fld id="{A548B57D-AE10-4CF7-A9DF-59FEFA91B28E}" type="slidenum">
              <a:rPr lang="zh-CN" altLang="en-US" smtClean="0">
                <a:solidFill>
                  <a:schemeClr val="tx1"/>
                </a:solidFill>
                <a:sym typeface="Arial" panose="020B0604020202020204" pitchFamily="34" charset="0"/>
              </a:rPr>
              <a:t>4</a:t>
            </a:fld>
            <a:r>
              <a:rPr lang="zh-CN" altLang="en-US">
                <a:solidFill>
                  <a:schemeClr val="tx1"/>
                </a:solidFill>
                <a:sym typeface="Arial" panose="020B0604020202020204" pitchFamily="34" charset="0"/>
              </a:rPr>
              <a:t> </a:t>
            </a:r>
            <a:r>
              <a:rPr lang="en-US" altLang="zh-CN" dirty="0">
                <a:solidFill>
                  <a:schemeClr val="tx1"/>
                </a:solidFill>
                <a:sym typeface="Arial" panose="020B0604020202020204" pitchFamily="34" charset="0"/>
              </a:rPr>
              <a:t>&gt;</a:t>
            </a:r>
            <a:endParaRPr lang="zh-CN" altLang="en-US">
              <a:solidFill>
                <a:schemeClr val="tx1"/>
              </a:solidFill>
              <a:sym typeface="Arial" panose="020B0604020202020204" pitchFamily="34" charset="0"/>
            </a:endParaRPr>
          </a:p>
        </p:txBody>
      </p:sp>
      <p:sp>
        <p:nvSpPr>
          <p:cNvPr id="24" name="Shape 1787"/>
          <p:cNvSpPr/>
          <p:nvPr/>
        </p:nvSpPr>
        <p:spPr>
          <a:xfrm>
            <a:off x="6129749" y="1699706"/>
            <a:ext cx="1" cy="1437958"/>
          </a:xfrm>
          <a:prstGeom prst="line">
            <a:avLst/>
          </a:prstGeom>
          <a:ln w="6350">
            <a:solidFill>
              <a:sysClr val="window" lastClr="FFFFFF">
                <a:lumMod val="65000"/>
              </a:sysClr>
            </a:solidFill>
            <a:miter lim="400000"/>
          </a:ln>
        </p:spPr>
        <p:txBody>
          <a:bodyPr lIns="0" tIns="0" rIns="0" bIns="0"/>
          <a:lstStyle/>
          <a:p>
            <a:pPr marL="0" marR="0" lvl="0" indent="0" defTabSz="24130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dirty="0">
              <a:ln>
                <a:noFill/>
              </a:ln>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Shape 1785"/>
          <p:cNvSpPr/>
          <p:nvPr/>
        </p:nvSpPr>
        <p:spPr>
          <a:xfrm>
            <a:off x="6726440" y="1727555"/>
            <a:ext cx="4364259" cy="1430195"/>
          </a:xfrm>
          <a:prstGeom prst="line">
            <a:avLst/>
          </a:prstGeom>
          <a:ln w="6350">
            <a:solidFill>
              <a:sysClr val="window" lastClr="FFFFFF">
                <a:lumMod val="65000"/>
              </a:sysClr>
            </a:solidFill>
            <a:miter lim="400000"/>
          </a:ln>
        </p:spPr>
        <p:txBody>
          <a:bodyPr lIns="0" tIns="0" rIns="0" bIns="0"/>
          <a:lstStyle/>
          <a:p>
            <a:pPr marL="0" marR="0" lvl="0" indent="0" defTabSz="24130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dirty="0">
              <a:ln>
                <a:noFill/>
              </a:ln>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8" name="Shape 1789"/>
          <p:cNvSpPr/>
          <p:nvPr/>
        </p:nvSpPr>
        <p:spPr>
          <a:xfrm flipH="1">
            <a:off x="1930402" y="1727555"/>
            <a:ext cx="3553798" cy="1139387"/>
          </a:xfrm>
          <a:prstGeom prst="line">
            <a:avLst/>
          </a:prstGeom>
          <a:ln w="6350">
            <a:solidFill>
              <a:sysClr val="window" lastClr="FFFFFF">
                <a:lumMod val="65000"/>
              </a:sysClr>
            </a:solidFill>
            <a:miter lim="400000"/>
          </a:ln>
        </p:spPr>
        <p:txBody>
          <a:bodyPr lIns="0" tIns="0" rIns="0" bIns="0"/>
          <a:lstStyle/>
          <a:p>
            <a:pPr marL="0" marR="0" lvl="0" indent="0" defTabSz="24130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dirty="0">
              <a:ln>
                <a:noFill/>
              </a:ln>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9" name="Shape 1794"/>
          <p:cNvSpPr/>
          <p:nvPr/>
        </p:nvSpPr>
        <p:spPr>
          <a:xfrm>
            <a:off x="962585" y="2866943"/>
            <a:ext cx="1995392" cy="621146"/>
          </a:xfrm>
          <a:prstGeom prst="roundRect">
            <a:avLst>
              <a:gd name="adj" fmla="val 50000"/>
            </a:avLst>
          </a:prstGeom>
          <a:solidFill>
            <a:schemeClr val="accent3">
              <a:lumMod val="20000"/>
              <a:lumOff val="80000"/>
            </a:schemeClr>
          </a:solidFill>
          <a:ln w="12700">
            <a:miter lim="400000"/>
          </a:ln>
        </p:spPr>
        <p:txBody>
          <a:bodyPr lIns="20090" tIns="20090" rIns="20090" bIns="20090" anchor="ctr"/>
          <a:lstStyle/>
          <a:p>
            <a:pPr marL="0" marR="0" lvl="0" indent="0" defTabSz="914400" eaLnBrk="1" fontAlgn="base" latinLnBrk="0" hangingPunct="1">
              <a:lnSpc>
                <a:spcPct val="120000"/>
              </a:lnSpc>
              <a:spcBef>
                <a:spcPct val="0"/>
              </a:spcBef>
              <a:spcAft>
                <a:spcPct val="0"/>
              </a:spcAft>
              <a:buClrTx/>
              <a:buSzTx/>
              <a:buFontTx/>
              <a:buNone/>
              <a:defRPr/>
            </a:pPr>
            <a:endParaRPr kumimoji="0" b="0" i="0" u="none" strike="noStrike" kern="0" cap="none" spc="0" normalizeH="0" baseline="0" noProof="0" dirty="0">
              <a:ln>
                <a:noFill/>
              </a:ln>
              <a:effectLst/>
              <a:highlight>
                <a:srgbClr val="FFFF00"/>
              </a:highlight>
              <a:uLnTx/>
              <a:uFillTx/>
              <a:latin typeface="+mn-ea"/>
              <a:cs typeface="+mn-ea"/>
              <a:sym typeface="Arial" panose="020B0604020202020204" pitchFamily="34" charset="0"/>
            </a:endParaRPr>
          </a:p>
        </p:txBody>
      </p:sp>
      <p:sp>
        <p:nvSpPr>
          <p:cNvPr id="31" name="Shape 1798"/>
          <p:cNvSpPr/>
          <p:nvPr/>
        </p:nvSpPr>
        <p:spPr>
          <a:xfrm>
            <a:off x="5107637" y="2867955"/>
            <a:ext cx="1995392" cy="621146"/>
          </a:xfrm>
          <a:prstGeom prst="roundRect">
            <a:avLst>
              <a:gd name="adj" fmla="val 50000"/>
            </a:avLst>
          </a:prstGeom>
          <a:solidFill>
            <a:schemeClr val="accent2">
              <a:lumMod val="40000"/>
              <a:lumOff val="60000"/>
            </a:schemeClr>
          </a:solidFill>
          <a:ln w="12700">
            <a:miter lim="400000"/>
          </a:ln>
        </p:spPr>
        <p:txBody>
          <a:bodyPr lIns="20090" tIns="20090" rIns="20090" bIns="20090" anchor="ctr"/>
          <a:lstStyle/>
          <a:p>
            <a:pPr marL="0" marR="0" lvl="0" indent="0" defTabSz="914400" eaLnBrk="1" fontAlgn="base" latinLnBrk="0" hangingPunct="1">
              <a:lnSpc>
                <a:spcPct val="120000"/>
              </a:lnSpc>
              <a:spcBef>
                <a:spcPct val="0"/>
              </a:spcBef>
              <a:spcAft>
                <a:spcPct val="0"/>
              </a:spcAft>
              <a:buClrTx/>
              <a:buSzTx/>
              <a:buFontTx/>
              <a:buNone/>
              <a:defRPr/>
            </a:pPr>
            <a:endParaRPr kumimoji="0" b="0" i="0" u="none" strike="noStrike" kern="0" cap="none" spc="0" normalizeH="0" baseline="0" noProof="0" dirty="0">
              <a:ln>
                <a:noFill/>
              </a:ln>
              <a:effectLst/>
              <a:uLnTx/>
              <a:uFillTx/>
              <a:latin typeface="+mn-ea"/>
              <a:cs typeface="+mn-ea"/>
              <a:sym typeface="Arial" panose="020B0604020202020204" pitchFamily="34" charset="0"/>
            </a:endParaRPr>
          </a:p>
        </p:txBody>
      </p:sp>
      <p:sp>
        <p:nvSpPr>
          <p:cNvPr id="33" name="Shape 1802"/>
          <p:cNvSpPr/>
          <p:nvPr/>
        </p:nvSpPr>
        <p:spPr>
          <a:xfrm>
            <a:off x="9252689" y="2866943"/>
            <a:ext cx="1995392" cy="621146"/>
          </a:xfrm>
          <a:prstGeom prst="roundRect">
            <a:avLst>
              <a:gd name="adj" fmla="val 50000"/>
            </a:avLst>
          </a:prstGeom>
          <a:solidFill>
            <a:schemeClr val="accent4">
              <a:lumMod val="75000"/>
            </a:schemeClr>
          </a:solidFill>
          <a:ln w="12700">
            <a:miter lim="400000"/>
          </a:ln>
        </p:spPr>
        <p:txBody>
          <a:bodyPr lIns="20090" tIns="20090" rIns="20090" bIns="20090" anchor="ctr"/>
          <a:lstStyle/>
          <a:p>
            <a:pPr marL="0" marR="0" lvl="0" indent="0" defTabSz="914400" eaLnBrk="1" fontAlgn="base" latinLnBrk="0" hangingPunct="1">
              <a:lnSpc>
                <a:spcPct val="120000"/>
              </a:lnSpc>
              <a:spcBef>
                <a:spcPct val="0"/>
              </a:spcBef>
              <a:spcAft>
                <a:spcPct val="0"/>
              </a:spcAft>
              <a:buClrTx/>
              <a:buSzTx/>
              <a:buFontTx/>
              <a:buNone/>
              <a:defRPr/>
            </a:pPr>
            <a:endParaRPr kumimoji="0" b="0" i="0" u="none" strike="noStrike" kern="0" cap="none" spc="0" normalizeH="0" baseline="0" noProof="0" dirty="0">
              <a:ln>
                <a:noFill/>
              </a:ln>
              <a:effectLst/>
              <a:uLnTx/>
              <a:uFillTx/>
              <a:latin typeface="+mn-ea"/>
              <a:cs typeface="+mn-ea"/>
              <a:sym typeface="Arial" panose="020B0604020202020204" pitchFamily="34" charset="0"/>
            </a:endParaRPr>
          </a:p>
        </p:txBody>
      </p:sp>
      <p:grpSp>
        <p:nvGrpSpPr>
          <p:cNvPr id="34" name="Group 33"/>
          <p:cNvGrpSpPr/>
          <p:nvPr/>
        </p:nvGrpSpPr>
        <p:grpSpPr>
          <a:xfrm>
            <a:off x="5494978" y="1118908"/>
            <a:ext cx="1256144" cy="1256144"/>
            <a:chOff x="5526407" y="1696816"/>
            <a:chExt cx="1191141" cy="1191141"/>
          </a:xfrm>
        </p:grpSpPr>
        <p:sp>
          <p:nvSpPr>
            <p:cNvPr id="35"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BAC"/>
            </a:solidFill>
            <a:ln w="12700">
              <a:miter lim="400000"/>
            </a:ln>
          </p:spPr>
          <p:txBody>
            <a:bodyPr lIns="26787" tIns="26787" rIns="26787" bIns="26787" anchor="ctr"/>
            <a:lstStyle/>
            <a:p>
              <a:pPr marL="0" marR="0" lvl="0" indent="0" defTabSz="91440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dirty="0">
                <a:ln>
                  <a:noFill/>
                </a:ln>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6"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marL="0" marR="0" lvl="0" indent="0" defTabSz="91440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dirty="0">
                <a:ln>
                  <a:noFill/>
                </a:ln>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38" name="Text Placeholder 3"/>
          <p:cNvSpPr txBox="1"/>
          <p:nvPr/>
        </p:nvSpPr>
        <p:spPr>
          <a:xfrm>
            <a:off x="5115810" y="2963004"/>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US" sz="1600" b="1">
                <a:latin typeface="+mn-ea"/>
                <a:ea typeface="+mn-ea"/>
                <a:cs typeface="+mn-ea"/>
                <a:sym typeface="Arial" panose="020B0604020202020204" pitchFamily="34" charset="0"/>
              </a:rPr>
              <a:t>基于回放的方法</a:t>
            </a:r>
            <a:endParaRPr lang="en-GB" altLang="zh-CN" sz="1600" b="1" dirty="0">
              <a:latin typeface="+mn-ea"/>
              <a:ea typeface="+mn-ea"/>
              <a:cs typeface="+mn-ea"/>
              <a:sym typeface="Arial" panose="020B0604020202020204" pitchFamily="34" charset="0"/>
            </a:endParaRPr>
          </a:p>
        </p:txBody>
      </p:sp>
      <p:sp>
        <p:nvSpPr>
          <p:cNvPr id="40" name="Text Placeholder 3"/>
          <p:cNvSpPr txBox="1"/>
          <p:nvPr/>
        </p:nvSpPr>
        <p:spPr>
          <a:xfrm>
            <a:off x="987319" y="2961992"/>
            <a:ext cx="1979038" cy="43105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US" sz="1600" b="1">
                <a:latin typeface="+mn-ea"/>
                <a:ea typeface="+mn-ea"/>
                <a:cs typeface="+mn-ea"/>
                <a:sym typeface="Arial" panose="020B0604020202020204" pitchFamily="34" charset="0"/>
              </a:rPr>
              <a:t>基于模型结构的方法</a:t>
            </a:r>
            <a:endParaRPr lang="en-GB" altLang="zh-CN" sz="1600" b="1" dirty="0">
              <a:latin typeface="+mn-ea"/>
              <a:ea typeface="+mn-ea"/>
              <a:cs typeface="+mn-ea"/>
              <a:sym typeface="Arial" panose="020B0604020202020204" pitchFamily="34" charset="0"/>
            </a:endParaRPr>
          </a:p>
        </p:txBody>
      </p:sp>
      <p:sp>
        <p:nvSpPr>
          <p:cNvPr id="41" name="Text Placeholder 3"/>
          <p:cNvSpPr txBox="1"/>
          <p:nvPr/>
        </p:nvSpPr>
        <p:spPr>
          <a:xfrm>
            <a:off x="9267560" y="2960980"/>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20000"/>
              </a:lnSpc>
              <a:spcAft>
                <a:spcPct val="0"/>
              </a:spcAft>
            </a:pPr>
            <a:r>
              <a:rPr lang="zh-CN" altLang="en-GB" sz="1600" b="1">
                <a:latin typeface="+mn-ea"/>
                <a:ea typeface="+mn-ea"/>
                <a:cs typeface="+mn-ea"/>
                <a:sym typeface="Arial" panose="020B0604020202020204" pitchFamily="34" charset="0"/>
              </a:rPr>
              <a:t>基于正则化</a:t>
            </a:r>
            <a:r>
              <a:rPr lang="zh-CN" altLang="en-US" sz="1600" b="1">
                <a:latin typeface="+mn-ea"/>
                <a:ea typeface="+mn-ea"/>
                <a:cs typeface="+mn-ea"/>
                <a:sym typeface="Arial" panose="020B0604020202020204" pitchFamily="34" charset="0"/>
              </a:rPr>
              <a:t>的方法</a:t>
            </a:r>
            <a:endParaRPr lang="en-GB" altLang="zh-CN" sz="1600" b="1" dirty="0">
              <a:latin typeface="+mn-ea"/>
              <a:ea typeface="+mn-ea"/>
              <a:cs typeface="+mn-ea"/>
              <a:sym typeface="Arial" panose="020B0604020202020204" pitchFamily="34" charset="0"/>
            </a:endParaRPr>
          </a:p>
        </p:txBody>
      </p:sp>
      <p:sp>
        <p:nvSpPr>
          <p:cNvPr id="2" name="文本框 1"/>
          <p:cNvSpPr txBox="1"/>
          <p:nvPr/>
        </p:nvSpPr>
        <p:spPr>
          <a:xfrm>
            <a:off x="887951" y="3834318"/>
            <a:ext cx="10861040" cy="258445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b="1" dirty="0"/>
              <a:t>模型结构：</a:t>
            </a:r>
            <a:r>
              <a:rPr lang="zh-CN" altLang="en-US" dirty="0"/>
              <a:t>随着增量学习不断地对网络结构进行修改。例如对于增量任务增加新的模型结构。</a:t>
            </a:r>
            <a:endParaRPr lang="en-US" altLang="zh-CN" dirty="0"/>
          </a:p>
          <a:p>
            <a:pPr marL="285750" indent="-285750">
              <a:lnSpc>
                <a:spcPct val="150000"/>
              </a:lnSpc>
              <a:buFont typeface="Wingdings" panose="05000000000000000000" pitchFamily="2" charset="2"/>
              <a:buChar char="l"/>
            </a:pPr>
            <a:endParaRPr lang="en-US" altLang="zh-CN" dirty="0"/>
          </a:p>
          <a:p>
            <a:pPr marL="285750" indent="-285750">
              <a:lnSpc>
                <a:spcPct val="150000"/>
              </a:lnSpc>
              <a:buFont typeface="Wingdings" panose="05000000000000000000" pitchFamily="2" charset="2"/>
              <a:buChar char="l"/>
            </a:pPr>
            <a:r>
              <a:rPr lang="zh-CN" altLang="en-US" b="1" dirty="0"/>
              <a:t>回放：</a:t>
            </a:r>
            <a:r>
              <a:rPr lang="zh-CN" altLang="en-US" dirty="0"/>
              <a:t>保留一部分具有代表性的旧数据用于模型复习曾经学到的旧知识，要保留旧任务的哪部分数据，以及如何利用旧数据与新数据一起训练模型是这类方法需要考虑的主要问题。</a:t>
            </a:r>
            <a:endParaRPr lang="en-US" altLang="zh-CN" dirty="0"/>
          </a:p>
          <a:p>
            <a:pPr marL="285750" indent="-285750">
              <a:lnSpc>
                <a:spcPct val="150000"/>
              </a:lnSpc>
              <a:buFont typeface="Wingdings" panose="05000000000000000000" pitchFamily="2" charset="2"/>
              <a:buChar char="l"/>
            </a:pPr>
            <a:endParaRPr lang="en-US" altLang="zh-CN" dirty="0"/>
          </a:p>
          <a:p>
            <a:pPr marL="285750" indent="-285750">
              <a:lnSpc>
                <a:spcPct val="150000"/>
              </a:lnSpc>
              <a:buFont typeface="Wingdings" panose="05000000000000000000" pitchFamily="2" charset="2"/>
              <a:buChar char="l"/>
            </a:pPr>
            <a:r>
              <a:rPr lang="zh-CN" altLang="en-US" b="1" dirty="0"/>
              <a:t>正则化：</a:t>
            </a:r>
            <a:r>
              <a:rPr lang="zh-CN" altLang="en-US" dirty="0"/>
              <a:t>通过给新任务的损失函数施加约束的方法来保护旧知识不被新知识覆盖。</a:t>
            </a:r>
            <a:r>
              <a:rPr lang="en-US" altLang="zh-CN" b="1" dirty="0" err="1">
                <a:solidFill>
                  <a:srgbClr val="FF0000"/>
                </a:solidFill>
              </a:rPr>
              <a:t>LwF</a:t>
            </a:r>
            <a:endParaRPr lang="en-US" altLang="zh-CN" b="1" dirty="0">
              <a:solidFill>
                <a:srgbClr val="FF0000"/>
              </a:solidFill>
            </a:endParaRPr>
          </a:p>
        </p:txBody>
      </p:sp>
      <p:sp>
        <p:nvSpPr>
          <p:cNvPr id="44" name="标题 7"/>
          <p:cNvSpPr>
            <a:spLocks noGrp="1"/>
          </p:cNvSpPr>
          <p:nvPr>
            <p:ph type="title"/>
          </p:nvPr>
        </p:nvSpPr>
        <p:spPr>
          <a:xfrm>
            <a:off x="442913" y="985249"/>
            <a:ext cx="9056851" cy="617518"/>
          </a:xfrm>
        </p:spPr>
        <p:txBody>
          <a:bodyPr/>
          <a:lstStyle/>
          <a:p>
            <a:r>
              <a:rPr lang="zh-CN" altLang="en-US" sz="1800" dirty="0">
                <a:sym typeface="Arial" panose="020B0604020202020204" pitchFamily="34" charset="0"/>
              </a:rPr>
              <a:t>实现方式</a:t>
            </a:r>
          </a:p>
        </p:txBody>
      </p:sp>
      <p:sp>
        <p:nvSpPr>
          <p:cNvPr id="3" name="标题 1"/>
          <p:cNvSpPr>
            <a:spLocks noGrp="1"/>
          </p:cNvSpPr>
          <p:nvPr/>
        </p:nvSpPr>
        <p:spPr>
          <a:xfrm>
            <a:off x="442913" y="24356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dirty="0">
                <a:solidFill>
                  <a:srgbClr val="005BAB"/>
                </a:solidFill>
              </a:rPr>
              <a:t>增量学习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4"/>
          </p:nvPr>
        </p:nvSpPr>
        <p:spPr/>
        <p:txBody>
          <a:bodyPr/>
          <a:lstStyle/>
          <a:p>
            <a:r>
              <a:rPr lang="en-US" altLang="zh-CN" dirty="0">
                <a:solidFill>
                  <a:schemeClr val="tx1"/>
                </a:solidFill>
                <a:sym typeface="Arial" panose="020B0604020202020204" pitchFamily="34" charset="0"/>
              </a:rPr>
              <a:t>&lt; </a:t>
            </a:r>
            <a:fld id="{A548B57D-AE10-4CF7-A9DF-59FEFA91B28E}" type="slidenum">
              <a:rPr lang="zh-CN" altLang="en-US" smtClean="0">
                <a:solidFill>
                  <a:schemeClr val="tx1"/>
                </a:solidFill>
                <a:sym typeface="Arial" panose="020B0604020202020204" pitchFamily="34" charset="0"/>
              </a:rPr>
              <a:t>5</a:t>
            </a:fld>
            <a:r>
              <a:rPr lang="zh-CN" altLang="en-US">
                <a:solidFill>
                  <a:schemeClr val="tx1"/>
                </a:solidFill>
                <a:sym typeface="Arial" panose="020B0604020202020204" pitchFamily="34" charset="0"/>
              </a:rPr>
              <a:t> </a:t>
            </a:r>
            <a:r>
              <a:rPr lang="en-US" altLang="zh-CN" dirty="0">
                <a:solidFill>
                  <a:schemeClr val="tx1"/>
                </a:solidFill>
                <a:sym typeface="Arial" panose="020B0604020202020204" pitchFamily="34" charset="0"/>
              </a:rPr>
              <a:t>&gt;</a:t>
            </a:r>
            <a:endParaRPr lang="zh-CN" altLang="en-US">
              <a:solidFill>
                <a:schemeClr val="tx1"/>
              </a:solidFill>
              <a:sym typeface="Arial" panose="020B0604020202020204" pitchFamily="34" charset="0"/>
            </a:endParaRPr>
          </a:p>
        </p:txBody>
      </p:sp>
      <p:sp>
        <p:nvSpPr>
          <p:cNvPr id="44" name="标题 7"/>
          <p:cNvSpPr>
            <a:spLocks noGrp="1"/>
          </p:cNvSpPr>
          <p:nvPr>
            <p:ph type="title"/>
          </p:nvPr>
        </p:nvSpPr>
        <p:spPr>
          <a:xfrm>
            <a:off x="442913" y="985249"/>
            <a:ext cx="9056851" cy="617518"/>
          </a:xfrm>
        </p:spPr>
        <p:txBody>
          <a:bodyPr/>
          <a:lstStyle/>
          <a:p>
            <a:r>
              <a:rPr lang="zh-CN" altLang="en-US" sz="1800">
                <a:sym typeface="Arial" panose="020B0604020202020204" pitchFamily="34" charset="0"/>
              </a:rPr>
              <a:t> 基于正则化的方法</a:t>
            </a:r>
          </a:p>
        </p:txBody>
      </p:sp>
      <p:sp>
        <p:nvSpPr>
          <p:cNvPr id="8" name="标题 1"/>
          <p:cNvSpPr>
            <a:spLocks noGrp="1"/>
          </p:cNvSpPr>
          <p:nvPr/>
        </p:nvSpPr>
        <p:spPr>
          <a:xfrm>
            <a:off x="442913" y="24356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TW" dirty="0"/>
              <a:t>LwF </a:t>
            </a:r>
            <a:endParaRPr lang="zh-CN" altLang="en-US" dirty="0">
              <a:sym typeface="Arial" panose="020B0604020202020204" pitchFamily="34" charset="0"/>
            </a:endParaRPr>
          </a:p>
        </p:txBody>
      </p:sp>
      <p:pic>
        <p:nvPicPr>
          <p:cNvPr id="4" name="图片 3"/>
          <p:cNvPicPr>
            <a:picLocks noChangeAspect="1"/>
          </p:cNvPicPr>
          <p:nvPr/>
        </p:nvPicPr>
        <p:blipFill>
          <a:blip r:embed="rId3"/>
          <a:stretch>
            <a:fillRect/>
          </a:stretch>
        </p:blipFill>
        <p:spPr>
          <a:xfrm>
            <a:off x="528003" y="1779088"/>
            <a:ext cx="6406716" cy="4520294"/>
          </a:xfrm>
          <a:prstGeom prst="rect">
            <a:avLst/>
          </a:prstGeom>
        </p:spPr>
      </p:pic>
      <p:sp>
        <p:nvSpPr>
          <p:cNvPr id="6" name="矩形 5"/>
          <p:cNvSpPr/>
          <p:nvPr/>
        </p:nvSpPr>
        <p:spPr>
          <a:xfrm>
            <a:off x="7663367" y="1908396"/>
            <a:ext cx="4009344" cy="4892675"/>
          </a:xfrm>
          <a:prstGeom prst="rect">
            <a:avLst/>
          </a:prstGeom>
        </p:spPr>
        <p:txBody>
          <a:bodyPr wrap="square">
            <a:spAutoFit/>
          </a:bodyPr>
          <a:lstStyle/>
          <a:p>
            <a:pPr marL="342900" indent="-342900">
              <a:lnSpc>
                <a:spcPct val="150000"/>
              </a:lnSpc>
              <a:buFont typeface="+mj-lt"/>
              <a:buAutoNum type="alphaLcParenR"/>
            </a:pPr>
            <a:r>
              <a:rPr lang="zh-CN" altLang="en-US" sz="1600" dirty="0">
                <a:solidFill>
                  <a:srgbClr val="121212"/>
                </a:solidFill>
                <a:latin typeface="-apple-system"/>
              </a:rPr>
              <a:t>已经训练好的基于</a:t>
            </a:r>
            <a:r>
              <a:rPr lang="en-GB" altLang="zh-CN" sz="1600" dirty="0">
                <a:solidFill>
                  <a:srgbClr val="121212"/>
                </a:solidFill>
                <a:latin typeface="-apple-system"/>
              </a:rPr>
              <a:t>CNN</a:t>
            </a:r>
            <a:r>
              <a:rPr lang="zh-CN" altLang="en-US" sz="1600" dirty="0">
                <a:solidFill>
                  <a:srgbClr val="121212"/>
                </a:solidFill>
                <a:latin typeface="-apple-system"/>
              </a:rPr>
              <a:t>的原始模型</a:t>
            </a:r>
            <a:r>
              <a:rPr lang="en-US" altLang="zh-CN" sz="1600" dirty="0">
                <a:solidFill>
                  <a:srgbClr val="121212"/>
                </a:solidFill>
                <a:latin typeface="-apple-system"/>
              </a:rPr>
              <a:t>;</a:t>
            </a:r>
          </a:p>
          <a:p>
            <a:pPr marL="342900" indent="-342900">
              <a:lnSpc>
                <a:spcPct val="150000"/>
              </a:lnSpc>
              <a:buFont typeface="+mj-lt"/>
              <a:buAutoNum type="alphaLcParenR"/>
            </a:pPr>
            <a:endParaRPr lang="en-US" altLang="zh-CN" sz="1600" dirty="0">
              <a:solidFill>
                <a:srgbClr val="121212"/>
              </a:solidFill>
              <a:latin typeface="-apple-system"/>
            </a:endParaRPr>
          </a:p>
          <a:p>
            <a:pPr marL="342900" indent="-342900">
              <a:lnSpc>
                <a:spcPct val="150000"/>
              </a:lnSpc>
              <a:buFont typeface="+mj-lt"/>
              <a:buAutoNum type="alphaLcParenR"/>
            </a:pPr>
            <a:r>
              <a:rPr lang="en-US" altLang="zh-CN" sz="1600" b="1" dirty="0">
                <a:solidFill>
                  <a:srgbClr val="121212"/>
                </a:solidFill>
                <a:latin typeface="-apple-system"/>
              </a:rPr>
              <a:t>Fine-tuning:</a:t>
            </a:r>
            <a:r>
              <a:rPr lang="en-US" altLang="zh-CN" sz="1600" dirty="0">
                <a:solidFill>
                  <a:srgbClr val="121212"/>
                </a:solidFill>
                <a:latin typeface="-apple-system"/>
              </a:rPr>
              <a:t> </a:t>
            </a:r>
            <a:r>
              <a:rPr lang="zh-CN" altLang="en-US" sz="1600" dirty="0">
                <a:solidFill>
                  <a:srgbClr val="121212"/>
                </a:solidFill>
                <a:latin typeface="-apple-system"/>
              </a:rPr>
              <a:t>没有旧任务参数和样本的指导，会发生灾难性遗忘</a:t>
            </a:r>
            <a:r>
              <a:rPr lang="en-US" altLang="zh-CN" sz="1600" dirty="0">
                <a:solidFill>
                  <a:srgbClr val="121212"/>
                </a:solidFill>
                <a:latin typeface="-apple-system"/>
              </a:rPr>
              <a:t>;</a:t>
            </a:r>
          </a:p>
          <a:p>
            <a:pPr marL="342900" indent="-342900">
              <a:lnSpc>
                <a:spcPct val="150000"/>
              </a:lnSpc>
              <a:buFont typeface="+mj-lt"/>
              <a:buAutoNum type="alphaLcParenR"/>
            </a:pPr>
            <a:endParaRPr lang="en-US" altLang="zh-CN" sz="1600" dirty="0">
              <a:solidFill>
                <a:srgbClr val="121212"/>
              </a:solidFill>
              <a:latin typeface="-apple-system"/>
            </a:endParaRPr>
          </a:p>
          <a:p>
            <a:pPr marL="342900" indent="-342900">
              <a:lnSpc>
                <a:spcPct val="150000"/>
              </a:lnSpc>
              <a:buFont typeface="+mj-lt"/>
              <a:buAutoNum type="alphaLcParenR"/>
            </a:pPr>
            <a:r>
              <a:rPr lang="en-US" altLang="zh-CN" sz="1600" b="1" dirty="0">
                <a:solidFill>
                  <a:srgbClr val="121212"/>
                </a:solidFill>
                <a:latin typeface="-apple-system"/>
              </a:rPr>
              <a:t>Feature Extraction:</a:t>
            </a:r>
            <a:r>
              <a:rPr lang="en-US" altLang="zh-CN" sz="1600" dirty="0">
                <a:solidFill>
                  <a:srgbClr val="121212"/>
                </a:solidFill>
                <a:latin typeface="-apple-system"/>
              </a:rPr>
              <a:t> </a:t>
            </a:r>
            <a:r>
              <a:rPr lang="zh-CN" altLang="en-US" sz="1600" dirty="0">
                <a:solidFill>
                  <a:srgbClr val="121212"/>
                </a:solidFill>
                <a:latin typeface="-apple-system"/>
              </a:rPr>
              <a:t>共享参数未更新，不能有效捕获新任务独有的特征表示，在新任务上的表现通常不如人意。</a:t>
            </a:r>
            <a:endParaRPr lang="en-US" altLang="zh-CN" sz="1600" dirty="0">
              <a:solidFill>
                <a:srgbClr val="121212"/>
              </a:solidFill>
              <a:latin typeface="-apple-system"/>
            </a:endParaRPr>
          </a:p>
          <a:p>
            <a:pPr marL="342900" indent="-342900">
              <a:lnSpc>
                <a:spcPct val="150000"/>
              </a:lnSpc>
              <a:buFont typeface="+mj-lt"/>
              <a:buAutoNum type="alphaLcParenR"/>
            </a:pPr>
            <a:endParaRPr lang="en-US" altLang="zh-CN" sz="1600" dirty="0">
              <a:solidFill>
                <a:srgbClr val="121212"/>
              </a:solidFill>
              <a:latin typeface="-apple-system"/>
            </a:endParaRPr>
          </a:p>
          <a:p>
            <a:pPr marL="342900" indent="-342900">
              <a:lnSpc>
                <a:spcPct val="150000"/>
              </a:lnSpc>
              <a:buFont typeface="+mj-lt"/>
              <a:buAutoNum type="alphaLcParenR"/>
            </a:pPr>
            <a:r>
              <a:rPr lang="en-US" altLang="zh-CN" sz="1600" b="1" dirty="0">
                <a:solidFill>
                  <a:srgbClr val="121212"/>
                </a:solidFill>
                <a:latin typeface="-apple-system"/>
              </a:rPr>
              <a:t>Joint Training: </a:t>
            </a:r>
            <a:r>
              <a:rPr lang="zh-CN" altLang="en-US" sz="1600" dirty="0">
                <a:solidFill>
                  <a:srgbClr val="121212"/>
                </a:solidFill>
                <a:latin typeface="-apple-system"/>
              </a:rPr>
              <a:t>增量学习的性能上界，但训练成本太高。</a:t>
            </a:r>
            <a:endParaRPr lang="en-US" altLang="zh-CN" sz="1600" dirty="0">
              <a:solidFill>
                <a:srgbClr val="121212"/>
              </a:solidFill>
              <a:latin typeface="-apple-system"/>
            </a:endParaRPr>
          </a:p>
          <a:p>
            <a:pPr marL="342900" indent="-342900">
              <a:lnSpc>
                <a:spcPct val="150000"/>
              </a:lnSpc>
              <a:buFont typeface="+mj-lt"/>
              <a:buAutoNum type="alphaLcParenR"/>
            </a:pPr>
            <a:endParaRPr lang="en-US" altLang="zh-CN" sz="1600" dirty="0">
              <a:solidFill>
                <a:srgbClr val="121212"/>
              </a:solidFill>
              <a:latin typeface="-apple-system"/>
            </a:endParaRPr>
          </a:p>
          <a:p>
            <a:pPr marL="342900" indent="-342900">
              <a:lnSpc>
                <a:spcPct val="150000"/>
              </a:lnSpc>
              <a:buFont typeface="+mj-lt"/>
              <a:buAutoNum type="alphaLcParenR"/>
            </a:pPr>
            <a:endParaRPr lang="zh-CN" altLang="en-US" sz="1600" dirty="0">
              <a:solidFill>
                <a:srgbClr val="121212"/>
              </a:solidFill>
              <a:latin typeface="-apple-syste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6</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6" name="矩形 5"/>
          <p:cNvSpPr/>
          <p:nvPr/>
        </p:nvSpPr>
        <p:spPr>
          <a:xfrm>
            <a:off x="6646451" y="1736497"/>
            <a:ext cx="4718679" cy="4246245"/>
          </a:xfrm>
          <a:prstGeom prst="rect">
            <a:avLst/>
          </a:prstGeom>
        </p:spPr>
        <p:txBody>
          <a:bodyPr wrap="square">
            <a:spAutoFit/>
          </a:bodyPr>
          <a:lstStyle/>
          <a:p>
            <a:pPr>
              <a:lnSpc>
                <a:spcPct val="150000"/>
              </a:lnSpc>
            </a:pPr>
            <a:r>
              <a:rPr lang="en-GB" altLang="zh-CN" dirty="0">
                <a:latin typeface="+mj-ea"/>
                <a:ea typeface="+mj-ea"/>
              </a:rPr>
              <a:t>LwF</a:t>
            </a:r>
            <a:r>
              <a:rPr lang="zh-CN" altLang="en-US" dirty="0">
                <a:latin typeface="+mj-ea"/>
                <a:ea typeface="+mj-ea"/>
              </a:rPr>
              <a:t>算法是介于联合训练（</a:t>
            </a:r>
            <a:r>
              <a:rPr lang="en-US" altLang="zh-CN" dirty="0">
                <a:latin typeface="+mj-ea"/>
                <a:ea typeface="+mj-ea"/>
              </a:rPr>
              <a:t>Joint Training</a:t>
            </a:r>
            <a:r>
              <a:rPr lang="zh-CN" altLang="en-US" dirty="0">
                <a:latin typeface="+mj-ea"/>
                <a:ea typeface="+mj-ea"/>
              </a:rPr>
              <a:t>）和微调训练（</a:t>
            </a:r>
            <a:r>
              <a:rPr lang="en-US" altLang="zh-CN" dirty="0">
                <a:latin typeface="+mj-ea"/>
                <a:ea typeface="+mj-ea"/>
              </a:rPr>
              <a:t>Fine-tuning</a:t>
            </a:r>
            <a:r>
              <a:rPr lang="zh-CN" altLang="en-US" dirty="0">
                <a:latin typeface="+mj-ea"/>
                <a:ea typeface="+mj-ea"/>
              </a:rPr>
              <a:t>）之间的训练方式，</a:t>
            </a:r>
            <a:r>
              <a:rPr lang="en-GB" altLang="zh-CN" dirty="0">
                <a:latin typeface="+mj-ea"/>
                <a:ea typeface="+mj-ea"/>
              </a:rPr>
              <a:t>LwF</a:t>
            </a:r>
            <a:r>
              <a:rPr lang="zh-CN" altLang="en-US" dirty="0">
                <a:latin typeface="+mj-ea"/>
                <a:ea typeface="+mj-ea"/>
              </a:rPr>
              <a:t>的特点是它不需要使用旧任务的数据也能够更新共享参数 。</a:t>
            </a:r>
            <a:r>
              <a:rPr lang="en-GB" altLang="zh-CN" dirty="0">
                <a:latin typeface="+mj-ea"/>
                <a:ea typeface="+mj-ea"/>
              </a:rPr>
              <a:t>LwF</a:t>
            </a:r>
            <a:r>
              <a:rPr lang="zh-CN" altLang="en-US" dirty="0">
                <a:latin typeface="+mj-ea"/>
                <a:ea typeface="+mj-ea"/>
              </a:rPr>
              <a:t>算法的主要思想来自于</a:t>
            </a:r>
            <a:r>
              <a:rPr lang="en-GB" altLang="zh-CN" dirty="0">
                <a:latin typeface="+mj-ea"/>
                <a:ea typeface="+mj-ea"/>
              </a:rPr>
              <a:t>knowledge distillation</a:t>
            </a:r>
            <a:r>
              <a:rPr lang="zh-CN" altLang="en-GB" dirty="0">
                <a:latin typeface="+mj-ea"/>
                <a:ea typeface="+mj-ea"/>
              </a:rPr>
              <a:t>，</a:t>
            </a:r>
            <a:r>
              <a:rPr lang="zh-CN" altLang="en-US" dirty="0">
                <a:latin typeface="+mj-ea"/>
                <a:ea typeface="+mj-ea"/>
              </a:rPr>
              <a:t>先得到旧模型在新任务上的预测值，在损失函数中引入新模型输出的蒸馏损失，然后用微调的方法在新任务上训练模型，从而避免新任务的训练过分调整旧模型的参数而导致新模型在旧任务上性能的下降。</a:t>
            </a:r>
          </a:p>
        </p:txBody>
      </p:sp>
      <p:pic>
        <p:nvPicPr>
          <p:cNvPr id="5" name="图片 4"/>
          <p:cNvPicPr>
            <a:picLocks noChangeAspect="1"/>
          </p:cNvPicPr>
          <p:nvPr/>
        </p:nvPicPr>
        <p:blipFill>
          <a:blip r:embed="rId3"/>
          <a:stretch>
            <a:fillRect/>
          </a:stretch>
        </p:blipFill>
        <p:spPr>
          <a:xfrm>
            <a:off x="1109839" y="2701651"/>
            <a:ext cx="4209469" cy="2315936"/>
          </a:xfrm>
          <a:prstGeom prst="rect">
            <a:avLst/>
          </a:prstGeom>
        </p:spPr>
      </p:pic>
      <p:sp>
        <p:nvSpPr>
          <p:cNvPr id="8" name="标题 1">
            <a:extLst>
              <a:ext uri="{FF2B5EF4-FFF2-40B4-BE49-F238E27FC236}">
                <a16:creationId xmlns:a16="http://schemas.microsoft.com/office/drawing/2014/main" id="{E48F02EC-EBCA-1A46-93F9-F024438424BD}"/>
              </a:ext>
            </a:extLst>
          </p:cNvPr>
          <p:cNvSpPr>
            <a:spLocks noGrp="1"/>
          </p:cNvSpPr>
          <p:nvPr/>
        </p:nvSpPr>
        <p:spPr>
          <a:xfrm>
            <a:off x="442913" y="24356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TW" dirty="0"/>
              <a:t>LwF </a:t>
            </a:r>
            <a:endParaRPr lang="zh-CN" altLang="en-US" dirty="0">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7</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pic>
        <p:nvPicPr>
          <p:cNvPr id="4" name="图片 3">
            <a:extLst>
              <a:ext uri="{FF2B5EF4-FFF2-40B4-BE49-F238E27FC236}">
                <a16:creationId xmlns:a16="http://schemas.microsoft.com/office/drawing/2014/main" id="{91DFA07D-2B7F-064F-BA1D-A042FE0C19DA}"/>
              </a:ext>
            </a:extLst>
          </p:cNvPr>
          <p:cNvPicPr>
            <a:picLocks noChangeAspect="1"/>
          </p:cNvPicPr>
          <p:nvPr/>
        </p:nvPicPr>
        <p:blipFill>
          <a:blip r:embed="rId3"/>
          <a:stretch>
            <a:fillRect/>
          </a:stretch>
        </p:blipFill>
        <p:spPr>
          <a:xfrm>
            <a:off x="580179" y="1915297"/>
            <a:ext cx="11031641" cy="3217562"/>
          </a:xfrm>
          <a:prstGeom prst="rect">
            <a:avLst/>
          </a:prstGeom>
        </p:spPr>
      </p:pic>
      <p:sp>
        <p:nvSpPr>
          <p:cNvPr id="7" name="标题 1">
            <a:extLst>
              <a:ext uri="{FF2B5EF4-FFF2-40B4-BE49-F238E27FC236}">
                <a16:creationId xmlns:a16="http://schemas.microsoft.com/office/drawing/2014/main" id="{F506C3F4-3F74-C64D-9043-3FCE0EB4279E}"/>
              </a:ext>
            </a:extLst>
          </p:cNvPr>
          <p:cNvSpPr>
            <a:spLocks noGrp="1"/>
          </p:cNvSpPr>
          <p:nvPr/>
        </p:nvSpPr>
        <p:spPr>
          <a:xfrm>
            <a:off x="442913" y="243569"/>
            <a:ext cx="9056851" cy="617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rgbClr val="005BAC"/>
                </a:solidFill>
                <a:latin typeface="Arial" panose="020B0604020202020204" pitchFamily="34" charset="0"/>
                <a:ea typeface="微软雅黑" panose="020B0503020204020204" charset="-122"/>
                <a:cs typeface="+mn-ea"/>
              </a:defRPr>
            </a:lvl1pPr>
          </a:lstStyle>
          <a:p>
            <a:r>
              <a:rPr lang="en-US" altLang="zh-TW" dirty="0"/>
              <a:t>LwF </a:t>
            </a:r>
            <a:endParaRPr lang="zh-CN" altLang="en-US" dirty="0">
              <a:sym typeface="Arial" panose="020B0604020202020204" pitchFamily="34" charset="0"/>
            </a:endParaRPr>
          </a:p>
        </p:txBody>
      </p:sp>
    </p:spTree>
    <p:extLst>
      <p:ext uri="{BB962C8B-B14F-4D97-AF65-F5344CB8AC3E}">
        <p14:creationId xmlns:p14="http://schemas.microsoft.com/office/powerpoint/2010/main" val="144650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8</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err="1"/>
              <a:t>LwF</a:t>
            </a:r>
            <a:endParaRPr lang="en-US" altLang="zh-TW" dirty="0"/>
          </a:p>
        </p:txBody>
      </p:sp>
      <mc:AlternateContent xmlns:mc="http://schemas.openxmlformats.org/markup-compatibility/2006" xmlns:a14="http://schemas.microsoft.com/office/drawing/2010/main">
        <mc:Choice Requires="a14">
          <p:sp>
            <p:nvSpPr>
              <p:cNvPr id="5" name="矩形 4"/>
              <p:cNvSpPr/>
              <p:nvPr/>
            </p:nvSpPr>
            <p:spPr>
              <a:xfrm>
                <a:off x="1873996" y="4959531"/>
                <a:ext cx="7872507" cy="1337945"/>
              </a:xfrm>
              <a:prstGeom prst="rect">
                <a:avLst/>
              </a:prstGeom>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F</a:t>
                </a:r>
                <a:r>
                  <a:rPr lang="zh-CN" altLang="en-US" dirty="0">
                    <a:latin typeface="Times New Roman" panose="02020603050405020304" pitchFamily="18" charset="0"/>
                    <a:cs typeface="Times New Roman" panose="02020603050405020304" pitchFamily="18" charset="0"/>
                  </a:rPr>
                  <a:t>irst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freeze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zh-CN" b="0" i="1" smtClean="0">
                            <a:latin typeface="Cambria Math" panose="02040503050406030204" pitchFamily="18" charset="0"/>
                            <a:cs typeface="Times New Roman" panose="02020603050405020304" pitchFamily="18" charset="0"/>
                          </a:rPr>
                          <m:t>𝑠</m:t>
                        </m:r>
                      </m:sub>
                    </m:sSub>
                  </m:oMath>
                </a14:m>
                <a:r>
                  <a:rPr lang="zh-CN" altLang="en-US"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𝑜</m:t>
                        </m:r>
                      </m:sub>
                    </m:sSub>
                    <m:r>
                      <a:rPr lang="en-US" altLang="zh-CN" i="1">
                        <a:latin typeface="Cambria Math" panose="02040503050406030204" pitchFamily="18" charset="0"/>
                        <a:cs typeface="Times New Roman" panose="02020603050405020304" pitchFamily="18" charset="0"/>
                      </a:rPr>
                      <m:t> </m:t>
                    </m:r>
                  </m:oMath>
                </a14:m>
                <a:r>
                  <a:rPr lang="zh-CN" altLang="en-US" dirty="0">
                    <a:latin typeface="Times New Roman" panose="02020603050405020304" pitchFamily="18" charset="0"/>
                    <a:cs typeface="Times New Roman" panose="02020603050405020304" pitchFamily="18" charset="0"/>
                  </a:rPr>
                  <a:t>and train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US" altLang="zh-CN" i="1">
                        <a:latin typeface="Cambria Math" panose="02040503050406030204" pitchFamily="18" charset="0"/>
                        <a:cs typeface="Times New Roman" panose="02020603050405020304" pitchFamily="18" charset="0"/>
                      </a:rPr>
                      <m:t> </m:t>
                    </m:r>
                  </m:oMath>
                </a14:m>
                <a:r>
                  <a:rPr lang="zh-CN" altLang="en-US" dirty="0">
                    <a:latin typeface="Times New Roman" panose="02020603050405020304" pitchFamily="18" charset="0"/>
                    <a:cs typeface="Times New Roman" panose="02020603050405020304" pitchFamily="18" charset="0"/>
                  </a:rPr>
                  <a:t>to convergence (warm-up step). </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Then, we jointly train all weights until convergence (joint-optimize step).</a:t>
                </a:r>
                <a:endParaRPr lang="en-US" altLang="zh-CN"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GB" altLang="zh-CN" i="1">
                            <a:latin typeface="Cambria Math" panose="02040503050406030204" pitchFamily="18" charset="0"/>
                            <a:cs typeface="Times New Roman" panose="02020603050405020304" pitchFamily="18" charset="0"/>
                          </a:rPr>
                        </m:ctrlPr>
                      </m:sSubPr>
                      <m:e>
                        <m:r>
                          <a:rPr lang="en-GB" altLang="zh-CN" i="1">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i="1">
                            <a:latin typeface="Cambria Math" panose="02040503050406030204" pitchFamily="18" charset="0"/>
                            <a:cs typeface="Times New Roman" panose="02020603050405020304" pitchFamily="18" charset="0"/>
                          </a:rPr>
                          <m:t>𝑜</m:t>
                        </m:r>
                      </m:sub>
                    </m:sSub>
                  </m:oMath>
                </a14:m>
                <a:r>
                  <a:rPr lang="en-GB" altLang="zh-CN" dirty="0">
                    <a:latin typeface="Times New Roman" panose="02020603050405020304" pitchFamily="18" charset="0"/>
                    <a:cs typeface="Times New Roman" panose="02020603050405020304" pitchFamily="18" charset="0"/>
                  </a:rPr>
                  <a:t>is a loss balance weight.</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1873996" y="4959531"/>
                <a:ext cx="7872507" cy="1337945"/>
              </a:xfrm>
              <a:prstGeom prst="rect">
                <a:avLst/>
              </a:prstGeom>
              <a:blipFill>
                <a:blip r:embed="rId3"/>
                <a:stretch>
                  <a:fillRect l="-645" b="-188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B130813B-5F74-EA4D-9F06-1F81ED52AC2A}"/>
              </a:ext>
            </a:extLst>
          </p:cNvPr>
          <p:cNvPicPr>
            <a:picLocks noChangeAspect="1"/>
          </p:cNvPicPr>
          <p:nvPr/>
        </p:nvPicPr>
        <p:blipFill>
          <a:blip r:embed="rId4"/>
          <a:stretch>
            <a:fillRect/>
          </a:stretch>
        </p:blipFill>
        <p:spPr>
          <a:xfrm>
            <a:off x="1746249" y="1111964"/>
            <a:ext cx="8699500" cy="375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957602" y="6385843"/>
            <a:ext cx="2743200" cy="292196"/>
          </a:xfrm>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t>9</a:t>
            </a:fld>
            <a:r>
              <a:rPr lang="zh-CN" altLang="en-US">
                <a:sym typeface="Arial" panose="020B0604020202020204" pitchFamily="34" charset="0"/>
              </a:rPr>
              <a:t> </a:t>
            </a:r>
            <a:r>
              <a:rPr lang="en-US" altLang="zh-CN" dirty="0">
                <a:sym typeface="Arial" panose="020B0604020202020204" pitchFamily="34" charset="0"/>
              </a:rPr>
              <a:t>&gt;</a:t>
            </a:r>
            <a:endParaRPr lang="zh-CN" altLang="en-US">
              <a:sym typeface="Arial" panose="020B0604020202020204" pitchFamily="34" charset="0"/>
            </a:endParaRPr>
          </a:p>
        </p:txBody>
      </p:sp>
      <p:sp>
        <p:nvSpPr>
          <p:cNvPr id="2" name="标题 1"/>
          <p:cNvSpPr>
            <a:spLocks noGrp="1"/>
          </p:cNvSpPr>
          <p:nvPr>
            <p:ph type="title"/>
          </p:nvPr>
        </p:nvSpPr>
        <p:spPr>
          <a:xfrm>
            <a:off x="433293" y="281830"/>
            <a:ext cx="9056851" cy="617518"/>
          </a:xfrm>
        </p:spPr>
        <p:txBody>
          <a:bodyPr>
            <a:normAutofit/>
          </a:bodyPr>
          <a:lstStyle/>
          <a:p>
            <a:r>
              <a:rPr lang="en-US" altLang="zh-TW" dirty="0" err="1"/>
              <a:t>LwF</a:t>
            </a:r>
            <a:endParaRPr lang="en-US" altLang="zh-TW" dirty="0"/>
          </a:p>
        </p:txBody>
      </p:sp>
      <mc:AlternateContent xmlns:mc="http://schemas.openxmlformats.org/markup-compatibility/2006" xmlns:a14="http://schemas.microsoft.com/office/drawing/2010/main">
        <mc:Choice Requires="a14">
          <p:sp>
            <p:nvSpPr>
              <p:cNvPr id="5" name="矩形 4"/>
              <p:cNvSpPr/>
              <p:nvPr/>
            </p:nvSpPr>
            <p:spPr>
              <a:xfrm>
                <a:off x="1700357" y="2046770"/>
                <a:ext cx="8791283" cy="458011"/>
              </a:xfrm>
              <a:prstGeom prst="rect">
                <a:avLst/>
              </a:prstGeom>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𝑦</m:t>
                        </m:r>
                      </m:e>
                      <m:sub>
                        <m:r>
                          <a:rPr lang="en-US" altLang="zh-CN" b="0" i="1" smtClean="0">
                            <a:latin typeface="Cambria Math" panose="02040503050406030204" pitchFamily="18" charset="0"/>
                            <a:cs typeface="Times New Roman" panose="02020603050405020304" pitchFamily="18" charset="0"/>
                          </a:rPr>
                          <m:t>𝑛</m:t>
                        </m:r>
                      </m:sub>
                      <m:sup>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altLang="zh-CN" dirty="0">
                    <a:latin typeface="Times New Roman" panose="02020603050405020304" pitchFamily="18" charset="0"/>
                    <a:cs typeface="Times New Roman" panose="02020603050405020304" pitchFamily="18" charset="0"/>
                  </a:rPr>
                  <a:t>is the </a:t>
                </a:r>
                <a:r>
                  <a:rPr lang="en-US" altLang="zh-CN" dirty="0" err="1">
                    <a:latin typeface="Times New Roman" panose="02020603050405020304" pitchFamily="18" charset="0"/>
                    <a:cs typeface="Times New Roman" panose="02020603050405020304" pitchFamily="18" charset="0"/>
                  </a:rPr>
                  <a:t>softmax</a:t>
                </a:r>
                <a:r>
                  <a:rPr lang="en-US" altLang="zh-CN" dirty="0">
                    <a:latin typeface="Times New Roman" panose="02020603050405020304" pitchFamily="18" charset="0"/>
                    <a:cs typeface="Times New Roman" panose="02020603050405020304" pitchFamily="18" charset="0"/>
                  </a:rPr>
                  <a:t> output of the network and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𝑦</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is the one-hot ground truth label vector.</a:t>
                </a:r>
              </a:p>
            </p:txBody>
          </p:sp>
        </mc:Choice>
        <mc:Fallback xmlns="">
          <p:sp>
            <p:nvSpPr>
              <p:cNvPr id="5" name="矩形 4"/>
              <p:cNvSpPr>
                <a:spLocks noRot="1" noChangeAspect="1" noMove="1" noResize="1" noEditPoints="1" noAdjustHandles="1" noChangeArrowheads="1" noChangeShapeType="1" noTextEdit="1"/>
              </p:cNvSpPr>
              <p:nvPr/>
            </p:nvSpPr>
            <p:spPr>
              <a:xfrm>
                <a:off x="1700357" y="2046770"/>
                <a:ext cx="8791283" cy="458011"/>
              </a:xfrm>
              <a:prstGeom prst="rect">
                <a:avLst/>
              </a:prstGeom>
              <a:blipFill rotWithShape="1">
                <a:blip r:embed="rId3"/>
                <a:stretch>
                  <a:fillRect l="-5" t="-36" r="2" b="-15176"/>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3708399" y="1149209"/>
            <a:ext cx="4775200" cy="647700"/>
          </a:xfrm>
          <a:prstGeom prst="rect">
            <a:avLst/>
          </a:prstGeom>
        </p:spPr>
      </p:pic>
      <p:pic>
        <p:nvPicPr>
          <p:cNvPr id="3" name="图片 2"/>
          <p:cNvPicPr>
            <a:picLocks noChangeAspect="1"/>
          </p:cNvPicPr>
          <p:nvPr/>
        </p:nvPicPr>
        <p:blipFill>
          <a:blip r:embed="rId5"/>
          <a:stretch>
            <a:fillRect/>
          </a:stretch>
        </p:blipFill>
        <p:spPr>
          <a:xfrm>
            <a:off x="2664460" y="3001645"/>
            <a:ext cx="5954395" cy="302450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56,&quot;width&quot;:13128}"/>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56,&quot;width&quot;:13128}"/>
</p:tagLst>
</file>

<file path=ppt/theme/theme1.xml><?xml version="1.0" encoding="utf-8"?>
<a:theme xmlns:a="http://schemas.openxmlformats.org/drawingml/2006/main" name="自定义设计方案">
  <a:themeElements>
    <a:clrScheme name="BUAA">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6846</TotalTime>
  <Words>1140</Words>
  <Application>Microsoft Macintosh PowerPoint</Application>
  <PresentationFormat>宽屏</PresentationFormat>
  <Paragraphs>138</Paragraphs>
  <Slides>20</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-apple-system</vt:lpstr>
      <vt:lpstr>微软雅黑</vt:lpstr>
      <vt:lpstr>Arial</vt:lpstr>
      <vt:lpstr>Calibri</vt:lpstr>
      <vt:lpstr>Cambria Math</vt:lpstr>
      <vt:lpstr>Times New Roman</vt:lpstr>
      <vt:lpstr>Wingdings</vt:lpstr>
      <vt:lpstr>自定义设计方案</vt:lpstr>
      <vt:lpstr>LwF</vt:lpstr>
      <vt:lpstr>增量学习</vt:lpstr>
      <vt:lpstr>增量学习</vt:lpstr>
      <vt:lpstr>实现方式</vt:lpstr>
      <vt:lpstr> 基于正则化的方法</vt:lpstr>
      <vt:lpstr>PowerPoint 演示文稿</vt:lpstr>
      <vt:lpstr>PowerPoint 演示文稿</vt:lpstr>
      <vt:lpstr>LwF</vt:lpstr>
      <vt:lpstr>LwF</vt:lpstr>
      <vt:lpstr>LwF</vt:lpstr>
      <vt:lpstr>LwF</vt:lpstr>
      <vt:lpstr>LwF</vt:lpstr>
      <vt:lpstr>LwF</vt:lpstr>
      <vt:lpstr>LwF</vt:lpstr>
      <vt:lpstr>LwF</vt:lpstr>
      <vt:lpstr>LwF</vt:lpstr>
      <vt:lpstr>LwF</vt:lpstr>
      <vt:lpstr>LwF</vt:lpstr>
      <vt:lpstr>LwF</vt:lpstr>
      <vt:lpstr>LwF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LwF</dc:title>
  <dc:creator/>
  <cp:lastModifiedBy>hwzhao</cp:lastModifiedBy>
  <cp:revision>199</cp:revision>
  <dcterms:created xsi:type="dcterms:W3CDTF">2022-06-12T08:42:57Z</dcterms:created>
  <dcterms:modified xsi:type="dcterms:W3CDTF">2022-06-27T00:49:52Z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2052-4.2.1.6798</vt:lpwstr>
  </property>
  <property fmtid="{D5CDD505-2E9C-101B-9397-08002B2CF9AE}" pid="3" name="ICV">
    <vt:lpwstr>AC01B03C1C5D36D711A7A562A0320680</vt:lpwstr>
  </property>
</Properties>
</file>